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257" r:id="rId2"/>
    <p:sldId id="357" r:id="rId3"/>
    <p:sldId id="390" r:id="rId4"/>
    <p:sldId id="389" r:id="rId5"/>
    <p:sldId id="387" r:id="rId6"/>
    <p:sldId id="420" r:id="rId7"/>
    <p:sldId id="363" r:id="rId8"/>
    <p:sldId id="362" r:id="rId9"/>
    <p:sldId id="356" r:id="rId10"/>
    <p:sldId id="414" r:id="rId11"/>
    <p:sldId id="415" r:id="rId12"/>
    <p:sldId id="413" r:id="rId13"/>
    <p:sldId id="433" r:id="rId14"/>
    <p:sldId id="416" r:id="rId15"/>
    <p:sldId id="418" r:id="rId16"/>
    <p:sldId id="417" r:id="rId17"/>
    <p:sldId id="423" r:id="rId18"/>
    <p:sldId id="424" r:id="rId19"/>
    <p:sldId id="425" r:id="rId20"/>
    <p:sldId id="426" r:id="rId21"/>
    <p:sldId id="429" r:id="rId22"/>
    <p:sldId id="419" r:id="rId23"/>
    <p:sldId id="428" r:id="rId24"/>
    <p:sldId id="430" r:id="rId25"/>
    <p:sldId id="431" r:id="rId26"/>
    <p:sldId id="427" r:id="rId27"/>
    <p:sldId id="421" r:id="rId28"/>
    <p:sldId id="432" r:id="rId29"/>
    <p:sldId id="409" r:id="rId30"/>
    <p:sldId id="410" r:id="rId31"/>
    <p:sldId id="406" r:id="rId32"/>
    <p:sldId id="408" r:id="rId33"/>
    <p:sldId id="275" r:id="rId34"/>
  </p:sldIdLst>
  <p:sldSz cx="9144000" cy="6858000" type="screen4x3"/>
  <p:notesSz cx="680085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6918" autoAdjust="0"/>
  </p:normalViewPr>
  <p:slideViewPr>
    <p:cSldViewPr>
      <p:cViewPr varScale="1">
        <p:scale>
          <a:sx n="117" d="100"/>
          <a:sy n="117" d="100"/>
        </p:scale>
        <p:origin x="123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7035" cy="49657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2241" y="0"/>
            <a:ext cx="2947035" cy="496570"/>
          </a:xfrm>
          <a:prstGeom prst="rect">
            <a:avLst/>
          </a:prstGeom>
        </p:spPr>
        <p:txBody>
          <a:bodyPr vert="horz" lIns="91440" tIns="45720" rIns="91440" bIns="45720" rtlCol="0"/>
          <a:lstStyle>
            <a:lvl1pPr algn="r">
              <a:defRPr sz="1200"/>
            </a:lvl1pPr>
          </a:lstStyle>
          <a:p>
            <a:fld id="{D7A3412D-093C-4452-BDB3-B237C8C24EB1}" type="datetimeFigureOut">
              <a:rPr lang="tr-TR" smtClean="0"/>
              <a:pPr/>
              <a:t>18.05.2016</a:t>
            </a:fld>
            <a:endParaRPr lang="tr-TR"/>
          </a:p>
        </p:txBody>
      </p:sp>
      <p:sp>
        <p:nvSpPr>
          <p:cNvPr id="4" name="3 Slayt Görüntüsü Yer Tutucusu"/>
          <p:cNvSpPr>
            <a:spLocks noGrp="1" noRot="1" noChangeAspect="1"/>
          </p:cNvSpPr>
          <p:nvPr>
            <p:ph type="sldImg" idx="2"/>
          </p:nvPr>
        </p:nvSpPr>
        <p:spPr>
          <a:xfrm>
            <a:off x="917575" y="744538"/>
            <a:ext cx="4965700" cy="3724275"/>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0085" y="4717415"/>
            <a:ext cx="5440680" cy="446913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33106"/>
            <a:ext cx="2947035" cy="49657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2241" y="9433106"/>
            <a:ext cx="2947035" cy="496570"/>
          </a:xfrm>
          <a:prstGeom prst="rect">
            <a:avLst/>
          </a:prstGeom>
        </p:spPr>
        <p:txBody>
          <a:bodyPr vert="horz" lIns="91440" tIns="45720" rIns="91440" bIns="45720" rtlCol="0" anchor="b"/>
          <a:lstStyle>
            <a:lvl1pPr algn="r">
              <a:defRPr sz="1200"/>
            </a:lvl1pPr>
          </a:lstStyle>
          <a:p>
            <a:fld id="{491F0131-302F-4616-9D8D-711E8A52E63D}" type="slidenum">
              <a:rPr lang="tr-TR" smtClean="0"/>
              <a:pPr/>
              <a:t>‹#›</a:t>
            </a:fld>
            <a:endParaRPr lang="tr-TR"/>
          </a:p>
        </p:txBody>
      </p:sp>
    </p:spTree>
    <p:extLst>
      <p:ext uri="{BB962C8B-B14F-4D97-AF65-F5344CB8AC3E}">
        <p14:creationId xmlns:p14="http://schemas.microsoft.com/office/powerpoint/2010/main" val="16850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91F0131-302F-4616-9D8D-711E8A52E63D}" type="slidenum">
              <a:rPr lang="tr-TR" smtClean="0"/>
              <a:pPr/>
              <a:t>2</a:t>
            </a:fld>
            <a:endParaRPr lang="tr-TR" dirty="0"/>
          </a:p>
        </p:txBody>
      </p:sp>
    </p:spTree>
    <p:extLst>
      <p:ext uri="{BB962C8B-B14F-4D97-AF65-F5344CB8AC3E}">
        <p14:creationId xmlns:p14="http://schemas.microsoft.com/office/powerpoint/2010/main" val="3318847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11</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12</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13</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14</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15</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16</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17</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18</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19</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20</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91F0131-302F-4616-9D8D-711E8A52E63D}" type="slidenum">
              <a:rPr lang="tr-TR" smtClean="0"/>
              <a:pPr/>
              <a:t>3</a:t>
            </a:fld>
            <a:endParaRPr lang="tr-TR"/>
          </a:p>
        </p:txBody>
      </p:sp>
    </p:spTree>
    <p:extLst>
      <p:ext uri="{BB962C8B-B14F-4D97-AF65-F5344CB8AC3E}">
        <p14:creationId xmlns:p14="http://schemas.microsoft.com/office/powerpoint/2010/main" val="1128996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21</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22</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23</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24</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25</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26</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27</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28</a:t>
            </a:fld>
            <a:endParaRPr lang="tr-TR"/>
          </a:p>
        </p:txBody>
      </p:sp>
    </p:spTree>
    <p:extLst>
      <p:ext uri="{BB962C8B-B14F-4D97-AF65-F5344CB8AC3E}">
        <p14:creationId xmlns:p14="http://schemas.microsoft.com/office/powerpoint/2010/main" val="389742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29</a:t>
            </a:fld>
            <a:endParaRPr lang="tr-TR"/>
          </a:p>
        </p:txBody>
      </p:sp>
    </p:spTree>
    <p:extLst>
      <p:ext uri="{BB962C8B-B14F-4D97-AF65-F5344CB8AC3E}">
        <p14:creationId xmlns:p14="http://schemas.microsoft.com/office/powerpoint/2010/main" val="1462810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30</a:t>
            </a:fld>
            <a:endParaRPr lang="tr-TR"/>
          </a:p>
        </p:txBody>
      </p:sp>
    </p:spTree>
    <p:extLst>
      <p:ext uri="{BB962C8B-B14F-4D97-AF65-F5344CB8AC3E}">
        <p14:creationId xmlns:p14="http://schemas.microsoft.com/office/powerpoint/2010/main" val="14628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91F0131-302F-4616-9D8D-711E8A52E63D}" type="slidenum">
              <a:rPr lang="tr-TR" smtClean="0"/>
              <a:pPr/>
              <a:t>4</a:t>
            </a:fld>
            <a:endParaRPr lang="tr-TR"/>
          </a:p>
        </p:txBody>
      </p:sp>
    </p:spTree>
    <p:extLst>
      <p:ext uri="{BB962C8B-B14F-4D97-AF65-F5344CB8AC3E}">
        <p14:creationId xmlns:p14="http://schemas.microsoft.com/office/powerpoint/2010/main" val="3275744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31</a:t>
            </a:fld>
            <a:endParaRPr lang="tr-TR"/>
          </a:p>
        </p:txBody>
      </p:sp>
    </p:spTree>
    <p:extLst>
      <p:ext uri="{BB962C8B-B14F-4D97-AF65-F5344CB8AC3E}">
        <p14:creationId xmlns:p14="http://schemas.microsoft.com/office/powerpoint/2010/main" val="355181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32</a:t>
            </a:fld>
            <a:endParaRPr lang="tr-TR"/>
          </a:p>
        </p:txBody>
      </p:sp>
    </p:spTree>
    <p:extLst>
      <p:ext uri="{BB962C8B-B14F-4D97-AF65-F5344CB8AC3E}">
        <p14:creationId xmlns:p14="http://schemas.microsoft.com/office/powerpoint/2010/main" val="309908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baseline="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491F0131-302F-4616-9D8D-711E8A52E63D}" type="slidenum">
              <a:rPr lang="tr-TR" smtClean="0"/>
              <a:pPr/>
              <a:t>5</a:t>
            </a:fld>
            <a:endParaRPr lang="tr-TR"/>
          </a:p>
        </p:txBody>
      </p:sp>
    </p:spTree>
    <p:extLst>
      <p:ext uri="{BB962C8B-B14F-4D97-AF65-F5344CB8AC3E}">
        <p14:creationId xmlns:p14="http://schemas.microsoft.com/office/powerpoint/2010/main" val="205114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baseline="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491F0131-302F-4616-9D8D-711E8A52E63D}" type="slidenum">
              <a:rPr lang="tr-TR" smtClean="0"/>
              <a:pPr/>
              <a:t>6</a:t>
            </a:fld>
            <a:endParaRPr lang="tr-TR"/>
          </a:p>
        </p:txBody>
      </p:sp>
    </p:spTree>
    <p:extLst>
      <p:ext uri="{BB962C8B-B14F-4D97-AF65-F5344CB8AC3E}">
        <p14:creationId xmlns:p14="http://schemas.microsoft.com/office/powerpoint/2010/main" val="2051143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91F0131-302F-4616-9D8D-711E8A52E63D}" type="slidenum">
              <a:rPr lang="tr-TR" smtClean="0"/>
              <a:pPr/>
              <a:t>7</a:t>
            </a:fld>
            <a:endParaRPr lang="tr-TR" dirty="0"/>
          </a:p>
        </p:txBody>
      </p:sp>
    </p:spTree>
    <p:extLst>
      <p:ext uri="{BB962C8B-B14F-4D97-AF65-F5344CB8AC3E}">
        <p14:creationId xmlns:p14="http://schemas.microsoft.com/office/powerpoint/2010/main" val="2239427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R="0" lvl="0" indent="265113" defTabSz="914400" rtl="0" eaLnBrk="0" fontAlgn="base" latinLnBrk="0" hangingPunct="0">
              <a:spcBef>
                <a:spcPct val="0"/>
              </a:spcBef>
              <a:spcAft>
                <a:spcPct val="0"/>
              </a:spcAft>
              <a:buClrTx/>
              <a:buSzTx/>
              <a:buFont typeface="Wingdings" pitchFamily="2" charset="2"/>
              <a:buChar char="Ø"/>
              <a:tabLst>
                <a:tab pos="-3048000" algn="l"/>
                <a:tab pos="357188" algn="l"/>
              </a:tabLst>
            </a:pPr>
            <a:r>
              <a:rPr lang="tr-TR" sz="1200" dirty="0" smtClean="0">
                <a:latin typeface="Times New Roman" pitchFamily="18" charset="0"/>
                <a:ea typeface="Times New Roman" pitchFamily="18" charset="0"/>
                <a:cs typeface="Times New Roman" pitchFamily="18" charset="0"/>
              </a:rPr>
              <a:t>P</a:t>
            </a: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rotokol kapsamında, belirlenen kriterlere göre denetlenen okullardan, denetim sonucunda 100 puan üzerinden, 90 ve üzeri puan alan okullara, iki yıl için geçerli olan, okul sağlığını ve temizliğini simgeleyen “</a:t>
            </a: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Sertifika</a:t>
            </a: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Beyaz Bayrak</a:t>
            </a: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ve “</a:t>
            </a:r>
            <a:r>
              <a:rPr kumimoji="0" lang="tr-TR" sz="12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Prinç</a:t>
            </a:r>
            <a:r>
              <a:rPr kumimoji="0" lang="tr-TR"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Levha</a:t>
            </a: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verilmektedir. </a:t>
            </a:r>
          </a:p>
          <a:p>
            <a:pPr marR="0" lvl="0" indent="265113" defTabSz="914400" rtl="0" eaLnBrk="0" fontAlgn="base" latinLnBrk="0" hangingPunct="0">
              <a:spcBef>
                <a:spcPct val="0"/>
              </a:spcBef>
              <a:spcAft>
                <a:spcPct val="0"/>
              </a:spcAft>
              <a:buClrTx/>
              <a:buSzTx/>
              <a:tabLst>
                <a:tab pos="-3048000" algn="l"/>
                <a:tab pos="357188" algn="l"/>
              </a:tabLst>
            </a:pP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265113" defTabSz="914400" rtl="0" eaLnBrk="0" fontAlgn="base" latinLnBrk="0" hangingPunct="0">
              <a:spcBef>
                <a:spcPct val="0"/>
              </a:spcBef>
              <a:spcAft>
                <a:spcPct val="0"/>
              </a:spcAft>
              <a:buClrTx/>
              <a:buSzTx/>
              <a:buFont typeface="Wingdings" pitchFamily="2" charset="2"/>
              <a:buChar char="Ø"/>
              <a:tabLst>
                <a:tab pos="-3048000" algn="l"/>
                <a:tab pos="539750" algn="l"/>
              </a:tabLst>
            </a:pPr>
            <a:r>
              <a:rPr kumimoji="0" lang="tr-TR"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Protokolün imzalandığı 03.08.2006 tarihinden 09.11.2012 tarihine kadar Türkiye genelinde illerden gelen verilere göre toplam 7171 okul “Beyaz Bayrak” ve “Sertifika” verilmek suretiyle ödüllendirilmiş olup, söz konusu protokolün uygulanması kapsamında, belirlenen kriterlere ulaşmaya çalışan okullarımızın protokol öncesine göre, fiziki yapısı ile çevrenin temizlik ve hijyen konusunda önemli ölçüde iyileştirmeler sağlanmıştır.</a:t>
            </a:r>
            <a:endParaRPr kumimoji="0" lang="tr-TR" sz="1200" b="0" i="0" u="none" strike="noStrike" cap="none" normalizeH="0" baseline="0" dirty="0" smtClean="0">
              <a:ln>
                <a:noFill/>
              </a:ln>
              <a:solidFill>
                <a:schemeClr val="tx1"/>
              </a:solidFill>
              <a:effectLst/>
              <a:latin typeface="Times New Roman" pitchFamily="18" charset="0"/>
              <a:cs typeface="Times New Roman" pitchFamily="18" charset="0"/>
            </a:endParaRPr>
          </a:p>
          <a:p>
            <a:endParaRPr lang="tr-TR" dirty="0"/>
          </a:p>
        </p:txBody>
      </p:sp>
      <p:sp>
        <p:nvSpPr>
          <p:cNvPr id="4" name="3 Slayt Numarası Yer Tutucusu"/>
          <p:cNvSpPr>
            <a:spLocks noGrp="1"/>
          </p:cNvSpPr>
          <p:nvPr>
            <p:ph type="sldNum" sz="quarter" idx="10"/>
          </p:nvPr>
        </p:nvSpPr>
        <p:spPr/>
        <p:txBody>
          <a:bodyPr/>
          <a:lstStyle/>
          <a:p>
            <a:fld id="{491F0131-302F-4616-9D8D-711E8A52E63D}" type="slidenum">
              <a:rPr lang="tr-TR" smtClean="0"/>
              <a:pPr/>
              <a:t>8</a:t>
            </a:fld>
            <a:endParaRPr lang="tr-TR"/>
          </a:p>
        </p:txBody>
      </p:sp>
    </p:spTree>
    <p:extLst>
      <p:ext uri="{BB962C8B-B14F-4D97-AF65-F5344CB8AC3E}">
        <p14:creationId xmlns:p14="http://schemas.microsoft.com/office/powerpoint/2010/main" val="250767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91F0131-302F-4616-9D8D-711E8A52E63D}" type="slidenum">
              <a:rPr lang="tr-TR" smtClean="0"/>
              <a:pPr/>
              <a:t>9</a:t>
            </a:fld>
            <a:endParaRPr lang="tr-TR"/>
          </a:p>
        </p:txBody>
      </p:sp>
    </p:spTree>
    <p:extLst>
      <p:ext uri="{BB962C8B-B14F-4D97-AF65-F5344CB8AC3E}">
        <p14:creationId xmlns:p14="http://schemas.microsoft.com/office/powerpoint/2010/main" val="4757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buNone/>
            </a:pPr>
            <a:r>
              <a:rPr lang="tr-TR" sz="1200" dirty="0" smtClean="0"/>
              <a:t>Millî Eğitim Bakanlığı Eylül 2005 Tarih ve 2569 Sayılı Tebliğler Dergisinde Yayınlanan Millî Eğitim Bakanlığı İlköğretim ve Ortaöğretim Kurumları</a:t>
            </a:r>
            <a:r>
              <a:rPr lang="tr-TR" sz="1200" baseline="0" dirty="0" smtClean="0"/>
              <a:t> </a:t>
            </a:r>
            <a:r>
              <a:rPr lang="tr-TR" sz="1200" dirty="0" smtClean="0"/>
              <a:t>Sosyal Etkinlikler Yönetmeliği Çerçevesinde İlköğretim ve Ortaöğretim Kurumlarında Kutlanacak Belirli Gün ve Haftalar Çizelgesi</a:t>
            </a:r>
            <a:endParaRPr lang="tr-TR" sz="1200" b="1" dirty="0" smtClean="0">
              <a:latin typeface="Times New Roman" pitchFamily="18" charset="0"/>
              <a:cs typeface="Times New Roman" pitchFamily="18" charset="0"/>
            </a:endParaRPr>
          </a:p>
        </p:txBody>
      </p:sp>
      <p:sp>
        <p:nvSpPr>
          <p:cNvPr id="4" name="3 Slayt Numarası Yer Tutucusu"/>
          <p:cNvSpPr>
            <a:spLocks noGrp="1"/>
          </p:cNvSpPr>
          <p:nvPr>
            <p:ph type="sldNum" sz="quarter" idx="10"/>
          </p:nvPr>
        </p:nvSpPr>
        <p:spPr/>
        <p:txBody>
          <a:bodyPr/>
          <a:lstStyle/>
          <a:p>
            <a:fld id="{491F0131-302F-4616-9D8D-711E8A52E63D}" type="slidenum">
              <a:rPr lang="tr-TR" smtClean="0"/>
              <a:pPr/>
              <a:t>10</a:t>
            </a:fld>
            <a:endParaRPr lang="tr-TR"/>
          </a:p>
        </p:txBody>
      </p:sp>
    </p:spTree>
    <p:extLst>
      <p:ext uri="{BB962C8B-B14F-4D97-AF65-F5344CB8AC3E}">
        <p14:creationId xmlns:p14="http://schemas.microsoft.com/office/powerpoint/2010/main" val="38974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87936BB4-4A8D-48ED-A38E-1204AFEFF941}" type="datetime1">
              <a:rPr lang="tr-TR"/>
              <a:pPr>
                <a:defRPr/>
              </a:pPr>
              <a:t>18.05.2016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0DEA275-7602-42E4-9782-CC00E65800AD}"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B56EA8F-06D7-467E-862B-103F41A31236}" type="datetimeFigureOut">
              <a:rPr lang="tr-TR" smtClean="0"/>
              <a:pPr/>
              <a:t>18.05.2016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07501F0-84B0-4A7B-B6F4-AA67DB9B6E0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6EA8F-06D7-467E-862B-103F41A31236}" type="datetimeFigureOut">
              <a:rPr lang="tr-TR" smtClean="0"/>
              <a:pPr/>
              <a:t>18.05.2016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501F0-84B0-4A7B-B6F4-AA67DB9B6E04}"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Başlık"/>
          <p:cNvSpPr>
            <a:spLocks noGrp="1"/>
          </p:cNvSpPr>
          <p:nvPr>
            <p:ph type="ctrTitle"/>
          </p:nvPr>
        </p:nvSpPr>
        <p:spPr>
          <a:xfrm>
            <a:off x="5357818" y="3933056"/>
            <a:ext cx="3786182" cy="1440160"/>
          </a:xfrm>
        </p:spPr>
        <p:txBody>
          <a:bodyPr>
            <a:normAutofit fontScale="90000"/>
          </a:bodyPr>
          <a:lstStyle/>
          <a:p>
            <a:pPr>
              <a:defRPr/>
            </a:pPr>
            <a:r>
              <a:rPr lang="tr-TR" sz="2000" dirty="0" smtClean="0"/>
              <a:t>     </a:t>
            </a:r>
            <a:r>
              <a:rPr lang="tr-TR" sz="2000" b="1" dirty="0" smtClean="0"/>
              <a:t>Meslekî ve Teknik Eğitim</a:t>
            </a:r>
            <a:br>
              <a:rPr lang="tr-TR" sz="2000" b="1" dirty="0" smtClean="0"/>
            </a:br>
            <a:r>
              <a:rPr lang="tr-TR" sz="2000" b="1" dirty="0" smtClean="0"/>
              <a:t>    Genel Müdürlüğü</a:t>
            </a:r>
            <a:r>
              <a:rPr lang="tr-TR" sz="2000" dirty="0" smtClean="0"/>
              <a:t/>
            </a:r>
            <a:br>
              <a:rPr lang="tr-TR" sz="2000" dirty="0" smtClean="0"/>
            </a:br>
            <a:r>
              <a:rPr lang="tr-TR" sz="2000" i="1" dirty="0" smtClean="0"/>
              <a:t>Öğrenci İşleri ve Sosyal Etkinlikler Daire Başkanlığı</a:t>
            </a:r>
            <a:r>
              <a:rPr lang="tr-TR" sz="2000" b="1" dirty="0" smtClean="0">
                <a:solidFill>
                  <a:schemeClr val="bg1"/>
                </a:solidFill>
                <a:latin typeface="Cambria" pitchFamily="18" charset="0"/>
                <a:cs typeface="Times New Roman" pitchFamily="18" charset="0"/>
              </a:rPr>
              <a:t> </a:t>
            </a:r>
            <a:br>
              <a:rPr lang="tr-TR" sz="2000" b="1" dirty="0" smtClean="0">
                <a:solidFill>
                  <a:schemeClr val="bg1"/>
                </a:solidFill>
                <a:latin typeface="Cambria" pitchFamily="18" charset="0"/>
                <a:cs typeface="Times New Roman" pitchFamily="18" charset="0"/>
              </a:rPr>
            </a:br>
            <a:r>
              <a:rPr lang="tr-TR" sz="2000" b="1" dirty="0" smtClean="0">
                <a:solidFill>
                  <a:schemeClr val="bg1"/>
                </a:solidFill>
                <a:latin typeface="Cambria" pitchFamily="18" charset="0"/>
                <a:cs typeface="Times New Roman" pitchFamily="18" charset="0"/>
              </a:rPr>
              <a:t/>
            </a:r>
            <a:br>
              <a:rPr lang="tr-TR" sz="2000" b="1" dirty="0" smtClean="0">
                <a:solidFill>
                  <a:schemeClr val="bg1"/>
                </a:solidFill>
                <a:latin typeface="Cambria" pitchFamily="18" charset="0"/>
                <a:cs typeface="Times New Roman" pitchFamily="18" charset="0"/>
              </a:rPr>
            </a:br>
            <a:r>
              <a:rPr lang="tr-TR" sz="2000" b="1" dirty="0" smtClean="0">
                <a:solidFill>
                  <a:schemeClr val="bg1"/>
                </a:solidFill>
                <a:latin typeface="Cambria" pitchFamily="18" charset="0"/>
                <a:cs typeface="Times New Roman" pitchFamily="18" charset="0"/>
              </a:rPr>
              <a:t>Murat GÜLŞEN</a:t>
            </a:r>
            <a:br>
              <a:rPr lang="tr-TR" sz="2000" b="1" dirty="0" smtClean="0">
                <a:solidFill>
                  <a:schemeClr val="bg1"/>
                </a:solidFill>
                <a:latin typeface="Cambria" pitchFamily="18" charset="0"/>
                <a:cs typeface="Times New Roman" pitchFamily="18" charset="0"/>
              </a:rPr>
            </a:br>
            <a:r>
              <a:rPr lang="tr-TR" sz="2000" b="1" dirty="0" smtClean="0">
                <a:solidFill>
                  <a:schemeClr val="bg1"/>
                </a:solidFill>
                <a:latin typeface="Cambria" pitchFamily="18" charset="0"/>
                <a:cs typeface="Times New Roman" pitchFamily="18" charset="0"/>
              </a:rPr>
              <a:t>Öğretmen/Müdür Yardımcısı</a:t>
            </a:r>
            <a:br>
              <a:rPr lang="tr-TR" sz="2000" b="1" dirty="0" smtClean="0">
                <a:solidFill>
                  <a:schemeClr val="bg1"/>
                </a:solidFill>
                <a:latin typeface="Cambria" pitchFamily="18" charset="0"/>
                <a:cs typeface="Times New Roman" pitchFamily="18" charset="0"/>
              </a:rPr>
            </a:br>
            <a:r>
              <a:rPr lang="tr-TR" sz="2000" b="1" dirty="0" err="1" smtClean="0">
                <a:solidFill>
                  <a:schemeClr val="bg1"/>
                </a:solidFill>
                <a:latin typeface="Cambria" pitchFamily="18" charset="0"/>
                <a:cs typeface="Times New Roman" pitchFamily="18" charset="0"/>
              </a:rPr>
              <a:t>mgulsen</a:t>
            </a:r>
            <a:r>
              <a:rPr lang="tr-TR" sz="2000" b="1" dirty="0" smtClean="0">
                <a:solidFill>
                  <a:schemeClr val="bg1"/>
                </a:solidFill>
                <a:latin typeface="Cambria" pitchFamily="18" charset="0"/>
                <a:cs typeface="Times New Roman" pitchFamily="18" charset="0"/>
              </a:rPr>
              <a:t>@</a:t>
            </a:r>
            <a:r>
              <a:rPr lang="tr-TR" sz="2000" b="1" dirty="0" err="1" smtClean="0">
                <a:solidFill>
                  <a:schemeClr val="bg1"/>
                </a:solidFill>
                <a:latin typeface="Cambria" pitchFamily="18" charset="0"/>
                <a:cs typeface="Times New Roman" pitchFamily="18" charset="0"/>
              </a:rPr>
              <a:t>meb</a:t>
            </a:r>
            <a:r>
              <a:rPr lang="tr-TR" sz="2000" b="1" dirty="0" smtClean="0">
                <a:solidFill>
                  <a:schemeClr val="bg1"/>
                </a:solidFill>
                <a:latin typeface="Cambria" pitchFamily="18" charset="0"/>
                <a:cs typeface="Times New Roman" pitchFamily="18" charset="0"/>
              </a:rPr>
              <a:t>.gov.tr</a:t>
            </a:r>
            <a:endParaRPr lang="tr-TR" sz="2000" b="1" i="1" dirty="0" smtClean="0">
              <a:latin typeface="Arial" charset="0"/>
              <a:cs typeface="Arial" charset="0"/>
            </a:endParaRPr>
          </a:p>
        </p:txBody>
      </p:sp>
      <p:sp>
        <p:nvSpPr>
          <p:cNvPr id="4" name="2 Başlık"/>
          <p:cNvSpPr txBox="1">
            <a:spLocks/>
          </p:cNvSpPr>
          <p:nvPr/>
        </p:nvSpPr>
        <p:spPr>
          <a:xfrm>
            <a:off x="2627784" y="5857298"/>
            <a:ext cx="6048672" cy="1000702"/>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a:t>
            </a:r>
          </a:p>
          <a:p>
            <a:pPr marL="0" marR="0" lvl="0" indent="0" algn="r" defTabSz="914400" rtl="0" eaLnBrk="1" fontAlgn="auto" latinLnBrk="0" hangingPunct="1">
              <a:lnSpc>
                <a:spcPct val="100000"/>
              </a:lnSpc>
              <a:spcBef>
                <a:spcPct val="0"/>
              </a:spcBef>
              <a:spcAft>
                <a:spcPts val="0"/>
              </a:spcAft>
              <a:buClrTx/>
              <a:buSzTx/>
              <a:buFontTx/>
              <a:buNone/>
              <a:tabLst/>
              <a:defRPr/>
            </a:pPr>
            <a:r>
              <a:rPr lang="tr-TR" sz="2200" b="1" noProof="0" dirty="0" smtClean="0">
                <a:solidFill>
                  <a:schemeClr val="bg1"/>
                </a:solidFill>
                <a:effectLst>
                  <a:outerShdw blurRad="38100" dist="38100" dir="2700000" algn="tl">
                    <a:srgbClr val="000000">
                      <a:alpha val="43137"/>
                    </a:srgbClr>
                  </a:outerShdw>
                </a:effectLst>
                <a:latin typeface="+mj-lt"/>
                <a:ea typeface="+mj-ea"/>
                <a:cs typeface="+mj-cs"/>
              </a:rPr>
              <a:t>Beyaz Bayrak Projesi</a:t>
            </a:r>
          </a:p>
          <a:p>
            <a:pPr marL="0" marR="0" lvl="0" indent="0" algn="r" defTabSz="914400" rtl="0" eaLnBrk="1" fontAlgn="auto" latinLnBrk="0" hangingPunct="1">
              <a:lnSpc>
                <a:spcPct val="100000"/>
              </a:lnSpc>
              <a:spcBef>
                <a:spcPct val="0"/>
              </a:spcBef>
              <a:spcAft>
                <a:spcPts val="0"/>
              </a:spcAft>
              <a:buClrTx/>
              <a:buSzTx/>
              <a:buFontTx/>
              <a:buNone/>
              <a:tabLst/>
              <a:defRPr/>
            </a:pPr>
            <a:endParaRPr lang="tr-TR" sz="2000" b="1" noProof="0" dirty="0" smtClean="0">
              <a:solidFill>
                <a:schemeClr val="bg1"/>
              </a:solidFill>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lang="tr-TR" sz="2000" b="1" noProof="0" dirty="0" smtClean="0">
              <a:solidFill>
                <a:schemeClr val="bg1"/>
              </a:solidFill>
              <a:effectLst>
                <a:outerShdw blurRad="38100" dist="38100" dir="2700000" algn="tl">
                  <a:srgbClr val="000000">
                    <a:alpha val="43137"/>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tr-TR" sz="2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charset="0"/>
              <a:ea typeface="+mj-ea"/>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latin typeface="Cambria" pitchFamily="18" charset="0"/>
                <a:cs typeface="Times New Roman" pitchFamily="18" charset="0"/>
              </a:rPr>
              <a:t>BEYAZ BAYRAK PROJESİ</a:t>
            </a:r>
          </a:p>
        </p:txBody>
      </p:sp>
      <p:pic>
        <p:nvPicPr>
          <p:cNvPr id="1027" name="Picture 3" descr="C:\Users\WIN7\Desktop\Ekran Alıntısı.JPG"/>
          <p:cNvPicPr>
            <a:picLocks noChangeAspect="1" noChangeArrowheads="1"/>
          </p:cNvPicPr>
          <p:nvPr/>
        </p:nvPicPr>
        <p:blipFill>
          <a:blip r:embed="rId4" cstate="print"/>
          <a:srcRect/>
          <a:stretch>
            <a:fillRect/>
          </a:stretch>
        </p:blipFill>
        <p:spPr bwMode="auto">
          <a:xfrm>
            <a:off x="0" y="908720"/>
            <a:ext cx="9144000" cy="576348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latin typeface="Cambria" pitchFamily="18" charset="0"/>
                <a:cs typeface="Times New Roman" pitchFamily="18" charset="0"/>
              </a:rPr>
              <a:t>BEYAZ BAYRAK PROJESİ</a:t>
            </a:r>
          </a:p>
        </p:txBody>
      </p:sp>
      <p:pic>
        <p:nvPicPr>
          <p:cNvPr id="45057" name="Picture 1" descr="C:\Users\WIN7\Desktop\BEYAZ BAYRAK 2.JPG"/>
          <p:cNvPicPr>
            <a:picLocks noChangeAspect="1" noChangeArrowheads="1"/>
          </p:cNvPicPr>
          <p:nvPr/>
        </p:nvPicPr>
        <p:blipFill>
          <a:blip r:embed="rId4" cstate="print"/>
          <a:srcRect/>
          <a:stretch>
            <a:fillRect/>
          </a:stretch>
        </p:blipFill>
        <p:spPr bwMode="auto">
          <a:xfrm>
            <a:off x="0" y="961701"/>
            <a:ext cx="9144000" cy="58962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latin typeface="Cambria" pitchFamily="18" charset="0"/>
                <a:cs typeface="Times New Roman" pitchFamily="18" charset="0"/>
              </a:rPr>
              <a:t>BEYAZ BAYRAK PROJESİ</a:t>
            </a:r>
          </a:p>
        </p:txBody>
      </p:sp>
      <p:pic>
        <p:nvPicPr>
          <p:cNvPr id="43009" name="Picture 1" descr="C:\Users\WIN7\Desktop\BEYAZ BAYRAK 3.JPG"/>
          <p:cNvPicPr>
            <a:picLocks noChangeAspect="1" noChangeArrowheads="1"/>
          </p:cNvPicPr>
          <p:nvPr/>
        </p:nvPicPr>
        <p:blipFill>
          <a:blip r:embed="rId4" cstate="print"/>
          <a:srcRect/>
          <a:stretch>
            <a:fillRect/>
          </a:stretch>
        </p:blipFill>
        <p:spPr bwMode="auto">
          <a:xfrm>
            <a:off x="0" y="972460"/>
            <a:ext cx="9144000" cy="588554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latin typeface="Cambria" pitchFamily="18" charset="0"/>
                <a:cs typeface="Times New Roman" pitchFamily="18" charset="0"/>
              </a:rPr>
              <a:t>BEYAZ BAYRAK PROJESİ</a:t>
            </a:r>
          </a:p>
        </p:txBody>
      </p:sp>
      <p:pic>
        <p:nvPicPr>
          <p:cNvPr id="78850" name="Picture 2" descr="C:\Users\WIN7\Desktop\BEYAZ BAYRAK 4.JPG"/>
          <p:cNvPicPr>
            <a:picLocks noChangeAspect="1" noChangeArrowheads="1"/>
          </p:cNvPicPr>
          <p:nvPr/>
        </p:nvPicPr>
        <p:blipFill>
          <a:blip r:embed="rId4" cstate="print"/>
          <a:srcRect/>
          <a:stretch>
            <a:fillRect/>
          </a:stretch>
        </p:blipFill>
        <p:spPr bwMode="auto">
          <a:xfrm>
            <a:off x="0" y="868123"/>
            <a:ext cx="9144000" cy="598987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87624" y="1052736"/>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endParaRPr lang="tr-TR" sz="2400" b="1" dirty="0">
              <a:solidFill>
                <a:schemeClr val="bg1"/>
              </a:solidFill>
              <a:latin typeface="Cambria" pitchFamily="18" charset="0"/>
              <a:cs typeface="Times New Roman" pitchFamily="18" charset="0"/>
            </a:endParaRPr>
          </a:p>
        </p:txBody>
      </p:sp>
      <p:sp>
        <p:nvSpPr>
          <p:cNvPr id="6" name="5 Metin kutusu"/>
          <p:cNvSpPr txBox="1"/>
          <p:nvPr/>
        </p:nvSpPr>
        <p:spPr>
          <a:xfrm>
            <a:off x="1" y="1268760"/>
            <a:ext cx="9612559" cy="5647700"/>
          </a:xfrm>
          <a:prstGeom prst="rect">
            <a:avLst/>
          </a:prstGeom>
          <a:noFill/>
        </p:spPr>
        <p:txBody>
          <a:bodyPr wrap="square" rtlCol="0">
            <a:spAutoFit/>
          </a:bodyPr>
          <a:lstStyle/>
          <a:p>
            <a:r>
              <a:rPr lang="tr-TR" sz="1900" dirty="0" smtClean="0">
                <a:latin typeface="Cambria" pitchFamily="18" charset="0"/>
              </a:rPr>
              <a:t>BEYAZ BAYRAK EĞİTİM KURUMU DENETİM FORMU DOLDURMA KLAVUZU</a:t>
            </a:r>
          </a:p>
          <a:p>
            <a:r>
              <a:rPr lang="tr-TR" sz="1900" dirty="0" smtClean="0">
                <a:latin typeface="Cambria" pitchFamily="18" charset="0"/>
              </a:rPr>
              <a:t> </a:t>
            </a:r>
          </a:p>
          <a:p>
            <a:pPr lvl="0">
              <a:buFont typeface="Wingdings" pitchFamily="2" charset="2"/>
              <a:buChar char="Ø"/>
            </a:pPr>
            <a:r>
              <a:rPr lang="tr-TR" sz="1900" dirty="0" smtClean="0">
                <a:latin typeface="Cambria" pitchFamily="18" charset="0"/>
              </a:rPr>
              <a:t> AP ağırlıklı puan, VP verilen puan anlamına gelmektedir.</a:t>
            </a:r>
          </a:p>
          <a:p>
            <a:pPr lvl="0">
              <a:buFont typeface="Wingdings" pitchFamily="2" charset="2"/>
              <a:buChar char="Ø"/>
            </a:pPr>
            <a:r>
              <a:rPr lang="tr-TR" sz="1900" dirty="0" smtClean="0">
                <a:latin typeface="Cambria" pitchFamily="18" charset="0"/>
              </a:rPr>
              <a:t> Puanlamada;</a:t>
            </a:r>
          </a:p>
          <a:p>
            <a:pPr lvl="1">
              <a:buFont typeface="Arial" pitchFamily="34" charset="0"/>
              <a:buChar char="•"/>
            </a:pPr>
            <a:r>
              <a:rPr lang="tr-TR" sz="1900" dirty="0" smtClean="0">
                <a:latin typeface="Cambria" pitchFamily="18" charset="0"/>
              </a:rPr>
              <a:t> Toplamda 100 üzerinden 90 puan alan okul,</a:t>
            </a:r>
          </a:p>
          <a:p>
            <a:pPr lvl="1">
              <a:buFont typeface="Arial" pitchFamily="34" charset="0"/>
              <a:buChar char="•"/>
            </a:pPr>
            <a:r>
              <a:rPr lang="tr-TR" sz="1900" dirty="0" smtClean="0">
                <a:latin typeface="Cambria" pitchFamily="18" charset="0"/>
              </a:rPr>
              <a:t> Spor salonu, tiyatro salonu, atölye ve laboratuardan (F Bölümü) hiçbirisi </a:t>
            </a:r>
          </a:p>
          <a:p>
            <a:pPr lvl="1"/>
            <a:r>
              <a:rPr lang="tr-TR" sz="1900" dirty="0" smtClean="0">
                <a:latin typeface="Cambria" pitchFamily="18" charset="0"/>
              </a:rPr>
              <a:t>bulunmayan okullarda 97 üzerinden 87 puan alan okul,</a:t>
            </a:r>
          </a:p>
          <a:p>
            <a:pPr lvl="1">
              <a:buFont typeface="Arial" pitchFamily="34" charset="0"/>
              <a:buChar char="•"/>
            </a:pPr>
            <a:r>
              <a:rPr lang="tr-TR" sz="1900" dirty="0" smtClean="0">
                <a:latin typeface="Cambria" pitchFamily="18" charset="0"/>
              </a:rPr>
              <a:t> Kantini (I Bölümü) bulunmayan okullarda 74üzerinden 67 puan alan okul,</a:t>
            </a:r>
          </a:p>
          <a:p>
            <a:pPr lvl="1">
              <a:buFont typeface="Arial" pitchFamily="34" charset="0"/>
              <a:buChar char="•"/>
            </a:pPr>
            <a:r>
              <a:rPr lang="tr-TR" sz="1900" dirty="0" smtClean="0">
                <a:latin typeface="Cambria" pitchFamily="18" charset="0"/>
              </a:rPr>
              <a:t> Spor salonu, tiyatro salonu, atölye, </a:t>
            </a:r>
            <a:r>
              <a:rPr lang="tr-TR" sz="1900" dirty="0" err="1" smtClean="0">
                <a:latin typeface="Cambria" pitchFamily="18" charset="0"/>
              </a:rPr>
              <a:t>laboratuvar</a:t>
            </a:r>
            <a:r>
              <a:rPr lang="tr-TR" sz="1900" dirty="0" smtClean="0">
                <a:latin typeface="Cambria" pitchFamily="18" charset="0"/>
              </a:rPr>
              <a:t> (F Bölümü) ve kantin/yemekhane </a:t>
            </a:r>
          </a:p>
          <a:p>
            <a:pPr lvl="1"/>
            <a:r>
              <a:rPr lang="tr-TR" sz="1900" dirty="0" smtClean="0">
                <a:latin typeface="Cambria" pitchFamily="18" charset="0"/>
              </a:rPr>
              <a:t>(I Bölümü) bölümlerinden hiçbirisi bulunmayan okullarda 71 üzerinden 64 puan </a:t>
            </a:r>
          </a:p>
          <a:p>
            <a:pPr lvl="1"/>
            <a:r>
              <a:rPr lang="tr-TR" sz="1900" dirty="0" smtClean="0">
                <a:latin typeface="Cambria" pitchFamily="18" charset="0"/>
              </a:rPr>
              <a:t> alan okul, </a:t>
            </a:r>
          </a:p>
          <a:p>
            <a:r>
              <a:rPr lang="tr-TR" sz="1900" dirty="0" smtClean="0">
                <a:latin typeface="Cambria" pitchFamily="18" charset="0"/>
              </a:rPr>
              <a:t>         “Beyaz Bayrak” almaya hak kazanır.</a:t>
            </a:r>
          </a:p>
          <a:p>
            <a:endParaRPr lang="tr-TR" sz="1900" dirty="0" smtClean="0">
              <a:latin typeface="Cambria" pitchFamily="18" charset="0"/>
            </a:endParaRPr>
          </a:p>
          <a:p>
            <a:pPr lvl="0">
              <a:buFont typeface="Wingdings" pitchFamily="2" charset="2"/>
              <a:buChar char="Ø"/>
            </a:pPr>
            <a:r>
              <a:rPr lang="tr-TR" sz="1900" dirty="0" smtClean="0">
                <a:latin typeface="Cambria" pitchFamily="18" charset="0"/>
              </a:rPr>
              <a:t> Madde C-2 ve D-4’te çöp kovası kapaksız ise 1 puan verilecektir.</a:t>
            </a:r>
          </a:p>
          <a:p>
            <a:pPr lvl="0">
              <a:buFont typeface="Wingdings" pitchFamily="2" charset="2"/>
              <a:buChar char="Ø"/>
            </a:pPr>
            <a:r>
              <a:rPr lang="tr-TR" sz="1900" dirty="0" smtClean="0">
                <a:latin typeface="Cambria" pitchFamily="18" charset="0"/>
              </a:rPr>
              <a:t> Madde G-1’de 20 kız öğrenci için bir, 40 erkek öğrenci için bir tuvalet olacak biçimde </a:t>
            </a:r>
          </a:p>
          <a:p>
            <a:pPr lvl="0"/>
            <a:r>
              <a:rPr lang="tr-TR" sz="1900" dirty="0" smtClean="0">
                <a:latin typeface="Cambria" pitchFamily="18" charset="0"/>
              </a:rPr>
              <a:t>    hesaplama yapılarak her iki grup için de yeterli sayıda ise tam,</a:t>
            </a:r>
          </a:p>
          <a:p>
            <a:pPr lvl="0"/>
            <a:r>
              <a:rPr lang="tr-TR" sz="1900" dirty="0" smtClean="0">
                <a:latin typeface="Cambria" pitchFamily="18" charset="0"/>
              </a:rPr>
              <a:t>    biri için yeterli sayıda ise 1 puan verilecektir. </a:t>
            </a:r>
          </a:p>
          <a:p>
            <a:r>
              <a:rPr lang="tr-TR" sz="2000" dirty="0" smtClean="0">
                <a:latin typeface="Cambria" pitchFamily="18" charset="0"/>
              </a:rPr>
              <a:t> </a:t>
            </a:r>
          </a:p>
          <a:p>
            <a:endParaRPr lang="tr-TR" dirty="0"/>
          </a:p>
        </p:txBody>
      </p:sp>
      <p:sp>
        <p:nvSpPr>
          <p:cNvPr id="4" name="3 Dikdörtgen"/>
          <p:cNvSpPr/>
          <p:nvPr/>
        </p:nvSpPr>
        <p:spPr>
          <a:xfrm>
            <a:off x="1691680" y="332656"/>
            <a:ext cx="5256584" cy="877163"/>
          </a:xfrm>
          <a:prstGeom prst="rect">
            <a:avLst/>
          </a:prstGeom>
        </p:spPr>
        <p:txBody>
          <a:bodyPr wrap="square">
            <a:spAutoFit/>
          </a:bodyPr>
          <a:lstStyle/>
          <a:p>
            <a:pPr algn="ctr">
              <a:spcBef>
                <a:spcPct val="50000"/>
              </a:spcBef>
            </a:pPr>
            <a:r>
              <a:rPr lang="tr-TR"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latin typeface="Cambria" pitchFamily="18" charset="0"/>
                <a:cs typeface="Times New Roman" pitchFamily="18" charset="0"/>
              </a:rPr>
              <a:t>BEYAZ BAYRAK PROJESİ</a:t>
            </a:r>
          </a:p>
          <a:p>
            <a:pPr algn="ctr">
              <a:spcBef>
                <a:spcPct val="50000"/>
              </a:spcBef>
            </a:pPr>
            <a:endParaRPr lang="tr-TR" b="1" dirty="0" smtClean="0">
              <a:solidFill>
                <a:schemeClr val="bg1"/>
              </a:solidFill>
              <a:latin typeface="Cambr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latin typeface="Cambria" pitchFamily="18" charset="0"/>
                <a:cs typeface="Times New Roman" pitchFamily="18" charset="0"/>
              </a:rPr>
              <a:t>BEYAZ BAYRAK PROJESİ</a:t>
            </a:r>
            <a:endParaRPr lang="tr-TR" sz="2400" b="1" dirty="0">
              <a:solidFill>
                <a:schemeClr val="bg1"/>
              </a:solidFill>
              <a:latin typeface="Cambria" pitchFamily="18" charset="0"/>
              <a:cs typeface="Times New Roman" pitchFamily="18" charset="0"/>
            </a:endParaRPr>
          </a:p>
        </p:txBody>
      </p:sp>
      <p:sp>
        <p:nvSpPr>
          <p:cNvPr id="3" name="2 Dikdörtgen"/>
          <p:cNvSpPr/>
          <p:nvPr/>
        </p:nvSpPr>
        <p:spPr>
          <a:xfrm>
            <a:off x="-324544" y="1124744"/>
            <a:ext cx="9289032" cy="5324535"/>
          </a:xfrm>
          <a:prstGeom prst="rect">
            <a:avLst/>
          </a:prstGeom>
        </p:spPr>
        <p:txBody>
          <a:bodyPr wrap="square">
            <a:spAutoFit/>
          </a:bodyPr>
          <a:lstStyle/>
          <a:p>
            <a:pPr lvl="1">
              <a:buFont typeface="Wingdings" pitchFamily="2" charset="2"/>
              <a:buChar char="Ø"/>
            </a:pPr>
            <a:r>
              <a:rPr lang="tr-TR" dirty="0" smtClean="0"/>
              <a:t> </a:t>
            </a:r>
            <a:r>
              <a:rPr lang="tr-TR" sz="2000" dirty="0" smtClean="0">
                <a:latin typeface="Cambria" pitchFamily="18" charset="0"/>
              </a:rPr>
              <a:t>Madde G-3’de 60 öğrenci için bir lavabo olacak biçimde hesaplama yapılacaktır.</a:t>
            </a:r>
          </a:p>
          <a:p>
            <a:pPr lvl="1">
              <a:buFont typeface="Wingdings" pitchFamily="2" charset="2"/>
              <a:buChar char="Ø"/>
            </a:pPr>
            <a:r>
              <a:rPr lang="tr-TR" sz="2000" dirty="0" smtClean="0">
                <a:latin typeface="Cambria" pitchFamily="18" charset="0"/>
              </a:rPr>
              <a:t> Madde G-6 ve 7’de sayılan her bir özellik için 1 puan verilecektir.</a:t>
            </a:r>
          </a:p>
          <a:p>
            <a:pPr lvl="1">
              <a:buFont typeface="Wingdings" pitchFamily="2" charset="2"/>
              <a:buChar char="Ø"/>
            </a:pPr>
            <a:r>
              <a:rPr lang="tr-TR" sz="2000" dirty="0" smtClean="0">
                <a:latin typeface="Cambria" pitchFamily="18" charset="0"/>
              </a:rPr>
              <a:t> Madde H-1’de kuyu suyu kullanılıyorsa 1 puan verilecektir.</a:t>
            </a:r>
          </a:p>
          <a:p>
            <a:pPr lvl="1">
              <a:buFont typeface="Wingdings" pitchFamily="2" charset="2"/>
              <a:buChar char="Ø"/>
            </a:pPr>
            <a:r>
              <a:rPr lang="tr-TR" sz="2000" dirty="0" smtClean="0">
                <a:latin typeface="Cambria" pitchFamily="18" charset="0"/>
              </a:rPr>
              <a:t> Su deposu olmayan okullarda Madde H-2 ve H-3 için puan verilmeyecek, 3 puan  Madde H-1’e eklenecektir.</a:t>
            </a:r>
          </a:p>
          <a:p>
            <a:pPr lvl="1">
              <a:buFont typeface="Wingdings" pitchFamily="2" charset="2"/>
              <a:buChar char="Ø"/>
            </a:pPr>
            <a:r>
              <a:rPr lang="tr-TR" sz="2000" dirty="0" smtClean="0">
                <a:latin typeface="Cambria" pitchFamily="18" charset="0"/>
              </a:rPr>
              <a:t> Madde H-6 için su numunesi alınacak ve İTASHY (İnsani Tüketim Amaçlı Sular Hakkında Yönetmelik) Ek-1a’da yer alan 3 mikrobiyolojik parametreye uygunluk değerlendirilecektir.</a:t>
            </a:r>
          </a:p>
          <a:p>
            <a:pPr lvl="1">
              <a:buFont typeface="Wingdings" pitchFamily="2" charset="2"/>
              <a:buChar char="Ø"/>
            </a:pPr>
            <a:r>
              <a:rPr lang="tr-TR" sz="2000" dirty="0" smtClean="0">
                <a:latin typeface="Cambria" pitchFamily="18" charset="0"/>
              </a:rPr>
              <a:t> Madde I-1’de Çalışanların hijyen eğitimine katılıp “Hijyen Eğitim Belgesi” aldıklarını beyan ettikleri halde belge gösterilemezse puan verilmeyecektir.</a:t>
            </a:r>
          </a:p>
          <a:p>
            <a:pPr lvl="1">
              <a:buFont typeface="Wingdings" pitchFamily="2" charset="2"/>
              <a:buChar char="Ø"/>
            </a:pPr>
            <a:r>
              <a:rPr lang="tr-TR" sz="2000" dirty="0" smtClean="0">
                <a:latin typeface="Cambria" pitchFamily="18" charset="0"/>
              </a:rPr>
              <a:t> Madde I- 9’da belirtilen eldiven, önlük ve bone her biri birer puan olarak değerlendirilir.</a:t>
            </a:r>
          </a:p>
          <a:p>
            <a:pPr lvl="1">
              <a:buFont typeface="Wingdings" pitchFamily="2" charset="2"/>
              <a:buChar char="Ø"/>
            </a:pPr>
            <a:r>
              <a:rPr lang="tr-TR" sz="2000" dirty="0" smtClean="0">
                <a:latin typeface="Cambria" pitchFamily="18" charset="0"/>
              </a:rPr>
              <a:t> Madde J-1’de İlk yardım Yönetmeliği gereği her 20 personel için ilkyardım eğitimi almış bir personel olacak biçimde toplam personel sayısına göre hesaplama yapılacaktır.</a:t>
            </a:r>
          </a:p>
          <a:p>
            <a:endParaRPr lang="tr-TR" sz="2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latin typeface="Cambria" pitchFamily="18" charset="0"/>
                <a:cs typeface="Times New Roman" pitchFamily="18" charset="0"/>
              </a:rPr>
              <a:t>BEYAZ BAYRAK PROJESİ</a:t>
            </a:r>
            <a:endParaRPr lang="tr-TR" sz="2400" b="1" dirty="0">
              <a:solidFill>
                <a:schemeClr val="bg1"/>
              </a:solidFill>
              <a:latin typeface="Cambria" pitchFamily="18" charset="0"/>
              <a:cs typeface="Times New Roman" pitchFamily="18" charset="0"/>
            </a:endParaRPr>
          </a:p>
        </p:txBody>
      </p:sp>
      <p:pic>
        <p:nvPicPr>
          <p:cNvPr id="1026" name="Picture 2"/>
          <p:cNvPicPr>
            <a:picLocks noChangeAspect="1" noChangeArrowheads="1"/>
          </p:cNvPicPr>
          <p:nvPr/>
        </p:nvPicPr>
        <p:blipFill>
          <a:blip r:embed="rId4" cstate="print"/>
          <a:srcRect l="20319" t="27853" r="22177" b="19999"/>
          <a:stretch>
            <a:fillRect/>
          </a:stretch>
        </p:blipFill>
        <p:spPr bwMode="auto">
          <a:xfrm>
            <a:off x="395536" y="1124744"/>
            <a:ext cx="3672408" cy="2664296"/>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l="19781" t="30951" r="22293" b="12259"/>
          <a:stretch>
            <a:fillRect/>
          </a:stretch>
        </p:blipFill>
        <p:spPr bwMode="auto">
          <a:xfrm>
            <a:off x="4932040" y="980728"/>
            <a:ext cx="3672408" cy="2880320"/>
          </a:xfrm>
          <a:prstGeom prst="rect">
            <a:avLst/>
          </a:prstGeom>
          <a:noFill/>
          <a:ln w="9525">
            <a:noFill/>
            <a:miter lim="800000"/>
            <a:headEnd/>
            <a:tailEnd/>
          </a:ln>
        </p:spPr>
      </p:pic>
      <p:pic>
        <p:nvPicPr>
          <p:cNvPr id="6" name="Picture 3"/>
          <p:cNvPicPr>
            <a:picLocks noChangeAspect="1" noChangeArrowheads="1"/>
          </p:cNvPicPr>
          <p:nvPr/>
        </p:nvPicPr>
        <p:blipFill>
          <a:blip r:embed="rId6" cstate="print"/>
          <a:srcRect l="21597" t="23625" r="20566" b="18790"/>
          <a:stretch>
            <a:fillRect/>
          </a:stretch>
        </p:blipFill>
        <p:spPr bwMode="auto">
          <a:xfrm>
            <a:off x="2771800" y="3888432"/>
            <a:ext cx="3672180" cy="29249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7467"/>
            <a:ext cx="7092950" cy="923330"/>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latin typeface="Cambria" pitchFamily="18" charset="0"/>
                <a:cs typeface="Times New Roman" pitchFamily="18" charset="0"/>
              </a:rPr>
              <a:t>BEYAZ BAYRAK ALAN OKUL </a:t>
            </a:r>
            <a:r>
              <a:rPr lang="tr-TR" sz="2400" b="1" dirty="0" smtClean="0">
                <a:solidFill>
                  <a:schemeClr val="bg1"/>
                </a:solidFill>
                <a:latin typeface="Cambria" pitchFamily="18" charset="0"/>
                <a:cs typeface="Times New Roman" pitchFamily="18" charset="0"/>
              </a:rPr>
              <a:t>SAYILARI</a:t>
            </a:r>
          </a:p>
          <a:p>
            <a:pPr algn="ctr">
              <a:spcBef>
                <a:spcPct val="50000"/>
              </a:spcBef>
            </a:pPr>
            <a:r>
              <a:rPr lang="tr-TR" sz="2000" b="1" dirty="0" smtClean="0">
                <a:solidFill>
                  <a:schemeClr val="bg1"/>
                </a:solidFill>
                <a:latin typeface="Cambria" pitchFamily="18" charset="0"/>
                <a:cs typeface="Times New Roman" pitchFamily="18" charset="0"/>
              </a:rPr>
              <a:t>(2016 yılı Nisan ayı itibariyle)</a:t>
            </a:r>
            <a:endParaRPr lang="tr-TR" sz="2000" b="1" dirty="0">
              <a:solidFill>
                <a:schemeClr val="bg1"/>
              </a:solidFill>
              <a:latin typeface="Cambria" pitchFamily="18" charset="0"/>
              <a:cs typeface="Times New Roman" pitchFamily="18" charset="0"/>
            </a:endParaRPr>
          </a:p>
        </p:txBody>
      </p:sp>
      <p:graphicFrame>
        <p:nvGraphicFramePr>
          <p:cNvPr id="7" name="6 Tablo"/>
          <p:cNvGraphicFramePr>
            <a:graphicFrameLocks noGrp="1"/>
          </p:cNvGraphicFramePr>
          <p:nvPr/>
        </p:nvGraphicFramePr>
        <p:xfrm>
          <a:off x="467544" y="1063130"/>
          <a:ext cx="8280920" cy="5116514"/>
        </p:xfrm>
        <a:graphic>
          <a:graphicData uri="http://schemas.openxmlformats.org/drawingml/2006/table">
            <a:tbl>
              <a:tblPr/>
              <a:tblGrid>
                <a:gridCol w="2736304"/>
                <a:gridCol w="2392524"/>
                <a:gridCol w="3152092"/>
              </a:tblGrid>
              <a:tr h="547642">
                <a:tc>
                  <a:txBody>
                    <a:bodyPr/>
                    <a:lstStyle/>
                    <a:p>
                      <a:pPr algn="r" fontAlgn="ctr"/>
                      <a:r>
                        <a:rPr lang="tr-TR" sz="2000" b="0" i="0" u="none" strike="noStrike" dirty="0">
                          <a:solidFill>
                            <a:srgbClr val="000000"/>
                          </a:solidFill>
                          <a:latin typeface="Cambria" pitchFamily="18" charset="0"/>
                        </a:rPr>
                        <a:t> </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1" i="0" u="none" strike="noStrike" dirty="0">
                          <a:solidFill>
                            <a:srgbClr val="000000"/>
                          </a:solidFill>
                          <a:latin typeface="Cambria" pitchFamily="18" charset="0"/>
                        </a:rPr>
                        <a:t>OKUL SAYISI</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1" i="0" u="none" strike="noStrike" dirty="0">
                          <a:solidFill>
                            <a:srgbClr val="000000"/>
                          </a:solidFill>
                          <a:latin typeface="Cambria" pitchFamily="18" charset="0"/>
                        </a:rPr>
                        <a:t>BEYAZ BAYRAK ALAN OKUL SAYISI</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10732">
                <a:tc>
                  <a:txBody>
                    <a:bodyPr/>
                    <a:lstStyle/>
                    <a:p>
                      <a:pPr algn="l" fontAlgn="ctr"/>
                      <a:r>
                        <a:rPr lang="tr-TR" sz="2000" b="1" i="0" u="none" strike="noStrike" dirty="0">
                          <a:solidFill>
                            <a:srgbClr val="333333"/>
                          </a:solidFill>
                          <a:latin typeface="Cambria" pitchFamily="18" charset="0"/>
                        </a:rPr>
                        <a:t>ANA OKULU </a:t>
                      </a:r>
                      <a:r>
                        <a:rPr lang="tr-TR" sz="2000" b="1" i="0" u="none" strike="noStrike" dirty="0" smtClean="0">
                          <a:solidFill>
                            <a:srgbClr val="333333"/>
                          </a:solidFill>
                          <a:latin typeface="Cambria" pitchFamily="18" charset="0"/>
                        </a:rPr>
                        <a:t>SAYISI (R.)</a:t>
                      </a:r>
                      <a:endParaRPr lang="tr-TR" sz="2000" b="1"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dirty="0" smtClean="0">
                          <a:solidFill>
                            <a:srgbClr val="000000"/>
                          </a:solidFill>
                          <a:latin typeface="Cambria" pitchFamily="18" charset="0"/>
                        </a:rPr>
                        <a:t>2.536</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a:solidFill>
                            <a:srgbClr val="000000"/>
                          </a:solidFill>
                          <a:latin typeface="Cambria" pitchFamily="18" charset="0"/>
                        </a:rPr>
                        <a:t>882</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47642">
                <a:tc>
                  <a:txBody>
                    <a:bodyPr/>
                    <a:lstStyle/>
                    <a:p>
                      <a:pPr algn="l" fontAlgn="ctr"/>
                      <a:r>
                        <a:rPr lang="tr-TR" sz="2000" b="1" i="0" u="none" strike="noStrike" dirty="0">
                          <a:solidFill>
                            <a:srgbClr val="333333"/>
                          </a:solidFill>
                          <a:latin typeface="Cambria" pitchFamily="18" charset="0"/>
                        </a:rPr>
                        <a:t>ÖZEL ANA OKULU SAYISI</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dirty="0" smtClean="0">
                          <a:solidFill>
                            <a:srgbClr val="000000"/>
                          </a:solidFill>
                          <a:latin typeface="Cambria" pitchFamily="18" charset="0"/>
                        </a:rPr>
                        <a:t>2.205</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dirty="0">
                          <a:solidFill>
                            <a:srgbClr val="000000"/>
                          </a:solidFill>
                          <a:latin typeface="Cambria" pitchFamily="18" charset="0"/>
                        </a:rPr>
                        <a:t>289</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10732">
                <a:tc>
                  <a:txBody>
                    <a:bodyPr/>
                    <a:lstStyle/>
                    <a:p>
                      <a:pPr algn="l" fontAlgn="ctr"/>
                      <a:r>
                        <a:rPr lang="tr-TR" sz="2000" b="1" i="0" u="none" strike="noStrike" dirty="0">
                          <a:solidFill>
                            <a:srgbClr val="333333"/>
                          </a:solidFill>
                          <a:latin typeface="Cambria" pitchFamily="18" charset="0"/>
                        </a:rPr>
                        <a:t>İLKOKUL </a:t>
                      </a:r>
                      <a:r>
                        <a:rPr lang="tr-TR" sz="2000" b="1" i="0" u="none" strike="noStrike" dirty="0" smtClean="0">
                          <a:solidFill>
                            <a:srgbClr val="333333"/>
                          </a:solidFill>
                          <a:latin typeface="Cambria" pitchFamily="18" charset="0"/>
                        </a:rPr>
                        <a:t>SAYISI (R.)</a:t>
                      </a:r>
                      <a:endParaRPr lang="tr-TR" sz="2000" b="1"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dirty="0" smtClean="0">
                          <a:solidFill>
                            <a:srgbClr val="000000"/>
                          </a:solidFill>
                          <a:latin typeface="Cambria" pitchFamily="18" charset="0"/>
                        </a:rPr>
                        <a:t>26.636</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dirty="0" smtClean="0">
                          <a:solidFill>
                            <a:srgbClr val="000000"/>
                          </a:solidFill>
                          <a:latin typeface="Cambria" pitchFamily="18" charset="0"/>
                        </a:rPr>
                        <a:t>2.761</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47642">
                <a:tc>
                  <a:txBody>
                    <a:bodyPr/>
                    <a:lstStyle/>
                    <a:p>
                      <a:pPr algn="l" fontAlgn="ctr"/>
                      <a:r>
                        <a:rPr lang="tr-TR" sz="2000" b="1" i="0" u="none" strike="noStrike" dirty="0">
                          <a:solidFill>
                            <a:srgbClr val="333333"/>
                          </a:solidFill>
                          <a:latin typeface="Cambria" pitchFamily="18" charset="0"/>
                        </a:rPr>
                        <a:t>ÖZEL </a:t>
                      </a:r>
                      <a:r>
                        <a:rPr lang="tr-TR" sz="2000" b="1" i="0" u="none" strike="noStrike" dirty="0" smtClean="0">
                          <a:solidFill>
                            <a:srgbClr val="333333"/>
                          </a:solidFill>
                          <a:latin typeface="Cambria" pitchFamily="18" charset="0"/>
                        </a:rPr>
                        <a:t>İLKOKUL </a:t>
                      </a:r>
                      <a:r>
                        <a:rPr lang="tr-TR" sz="2000" b="1" i="0" u="none" strike="noStrike" dirty="0">
                          <a:solidFill>
                            <a:srgbClr val="333333"/>
                          </a:solidFill>
                          <a:latin typeface="Cambria" pitchFamily="18" charset="0"/>
                        </a:rPr>
                        <a:t>SAYISI</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dirty="0" smtClean="0">
                          <a:solidFill>
                            <a:srgbClr val="000000"/>
                          </a:solidFill>
                          <a:latin typeface="Cambria" pitchFamily="18" charset="0"/>
                        </a:rPr>
                        <a:t>1.269</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dirty="0">
                          <a:solidFill>
                            <a:srgbClr val="000000"/>
                          </a:solidFill>
                          <a:latin typeface="Cambria" pitchFamily="18" charset="0"/>
                        </a:rPr>
                        <a:t>498</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73821">
                <a:tc>
                  <a:txBody>
                    <a:bodyPr/>
                    <a:lstStyle/>
                    <a:p>
                      <a:pPr algn="l" fontAlgn="ctr"/>
                      <a:r>
                        <a:rPr lang="tr-TR" sz="2000" b="1" i="0" u="none" strike="noStrike" dirty="0">
                          <a:solidFill>
                            <a:srgbClr val="333333"/>
                          </a:solidFill>
                          <a:latin typeface="Cambria" pitchFamily="18" charset="0"/>
                        </a:rPr>
                        <a:t>ORTAOKUL </a:t>
                      </a:r>
                      <a:r>
                        <a:rPr lang="tr-TR" sz="2000" b="1" i="0" u="none" strike="noStrike" dirty="0" smtClean="0">
                          <a:solidFill>
                            <a:srgbClr val="333333"/>
                          </a:solidFill>
                          <a:latin typeface="Cambria" pitchFamily="18" charset="0"/>
                        </a:rPr>
                        <a:t>SAYISI (R.)</a:t>
                      </a:r>
                      <a:endParaRPr lang="tr-TR" sz="2000" b="1"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dirty="0" smtClean="0">
                          <a:solidFill>
                            <a:srgbClr val="000000"/>
                          </a:solidFill>
                          <a:latin typeface="Cambria" pitchFamily="18" charset="0"/>
                        </a:rPr>
                        <a:t>15.061</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dirty="0" smtClean="0">
                          <a:solidFill>
                            <a:srgbClr val="000000"/>
                          </a:solidFill>
                          <a:latin typeface="Cambria" pitchFamily="18" charset="0"/>
                        </a:rPr>
                        <a:t>1.760</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10732">
                <a:tc>
                  <a:txBody>
                    <a:bodyPr/>
                    <a:lstStyle/>
                    <a:p>
                      <a:pPr algn="l" fontAlgn="ctr"/>
                      <a:r>
                        <a:rPr lang="tr-TR" sz="2000" b="1" i="0" u="none" strike="noStrike" dirty="0">
                          <a:solidFill>
                            <a:srgbClr val="333333"/>
                          </a:solidFill>
                          <a:latin typeface="Cambria" pitchFamily="18" charset="0"/>
                        </a:rPr>
                        <a:t>ÖZEL ORTAOKUL SAYISI</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dirty="0">
                          <a:solidFill>
                            <a:srgbClr val="000000"/>
                          </a:solidFill>
                          <a:latin typeface="Cambria" pitchFamily="18" charset="0"/>
                        </a:rPr>
                        <a:t>1289</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dirty="0">
                          <a:solidFill>
                            <a:srgbClr val="000000"/>
                          </a:solidFill>
                          <a:latin typeface="Cambria" pitchFamily="18" charset="0"/>
                        </a:rPr>
                        <a:t>399</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10732">
                <a:tc>
                  <a:txBody>
                    <a:bodyPr/>
                    <a:lstStyle/>
                    <a:p>
                      <a:pPr algn="l" fontAlgn="ctr"/>
                      <a:r>
                        <a:rPr lang="tr-TR" sz="2000" b="1" i="0" u="none" strike="noStrike" dirty="0">
                          <a:solidFill>
                            <a:srgbClr val="333333"/>
                          </a:solidFill>
                          <a:latin typeface="Cambria" pitchFamily="18" charset="0"/>
                        </a:rPr>
                        <a:t>LİSE </a:t>
                      </a:r>
                      <a:r>
                        <a:rPr lang="tr-TR" sz="2000" b="1" i="0" u="none" strike="noStrike" dirty="0" smtClean="0">
                          <a:solidFill>
                            <a:srgbClr val="333333"/>
                          </a:solidFill>
                          <a:latin typeface="Cambria" pitchFamily="18" charset="0"/>
                        </a:rPr>
                        <a:t>SAYISI (R.)</a:t>
                      </a:r>
                      <a:endParaRPr lang="tr-TR" sz="2000" b="1"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dirty="0" smtClean="0">
                          <a:solidFill>
                            <a:srgbClr val="000000"/>
                          </a:solidFill>
                          <a:latin typeface="Cambria" pitchFamily="18" charset="0"/>
                        </a:rPr>
                        <a:t>7.878</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dirty="0" smtClean="0">
                          <a:solidFill>
                            <a:srgbClr val="000000"/>
                          </a:solidFill>
                          <a:latin typeface="Cambria" pitchFamily="18" charset="0"/>
                        </a:rPr>
                        <a:t>2.107</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47642">
                <a:tc>
                  <a:txBody>
                    <a:bodyPr/>
                    <a:lstStyle/>
                    <a:p>
                      <a:pPr algn="l" fontAlgn="ctr"/>
                      <a:r>
                        <a:rPr lang="tr-TR" sz="2000" b="1" i="0" u="none" strike="noStrike" dirty="0">
                          <a:solidFill>
                            <a:srgbClr val="333333"/>
                          </a:solidFill>
                          <a:latin typeface="Cambria" pitchFamily="18" charset="0"/>
                        </a:rPr>
                        <a:t>ÖZEL LİSE </a:t>
                      </a:r>
                      <a:r>
                        <a:rPr lang="tr-TR" sz="2000" b="1" i="0" u="none" strike="noStrike" dirty="0" smtClean="0">
                          <a:solidFill>
                            <a:srgbClr val="333333"/>
                          </a:solidFill>
                          <a:latin typeface="Cambria" pitchFamily="18" charset="0"/>
                        </a:rPr>
                        <a:t>SAYISI</a:t>
                      </a:r>
                      <a:endParaRPr lang="tr-TR" sz="2000" b="1"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dirty="0" smtClean="0">
                          <a:solidFill>
                            <a:srgbClr val="000000"/>
                          </a:solidFill>
                          <a:latin typeface="Cambria" pitchFamily="18" charset="0"/>
                        </a:rPr>
                        <a:t>2.096</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dirty="0">
                          <a:solidFill>
                            <a:srgbClr val="000000"/>
                          </a:solidFill>
                          <a:latin typeface="Cambria" pitchFamily="18" charset="0"/>
                        </a:rPr>
                        <a:t>354</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73821">
                <a:tc>
                  <a:txBody>
                    <a:bodyPr/>
                    <a:lstStyle/>
                    <a:p>
                      <a:pPr algn="l" fontAlgn="ctr"/>
                      <a:r>
                        <a:rPr lang="tr-TR" sz="2000" b="1" i="0" u="none" strike="noStrike" dirty="0">
                          <a:solidFill>
                            <a:srgbClr val="333333"/>
                          </a:solidFill>
                          <a:latin typeface="Cambria" pitchFamily="18" charset="0"/>
                        </a:rPr>
                        <a:t>TOPLAM </a:t>
                      </a:r>
                      <a:r>
                        <a:rPr lang="tr-TR" sz="2000" b="1" i="0" u="none" strike="noStrike" dirty="0" smtClean="0">
                          <a:solidFill>
                            <a:srgbClr val="333333"/>
                          </a:solidFill>
                          <a:latin typeface="Cambria" pitchFamily="18" charset="0"/>
                        </a:rPr>
                        <a:t>OKUL SAYISI</a:t>
                      </a:r>
                      <a:endParaRPr lang="tr-TR" sz="2000" b="1"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dirty="0" smtClean="0">
                          <a:solidFill>
                            <a:srgbClr val="000000"/>
                          </a:solidFill>
                          <a:latin typeface="Cambria" pitchFamily="18" charset="0"/>
                        </a:rPr>
                        <a:t>58.970</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dirty="0" smtClean="0">
                          <a:solidFill>
                            <a:srgbClr val="000000"/>
                          </a:solidFill>
                          <a:latin typeface="Cambria" pitchFamily="18" charset="0"/>
                        </a:rPr>
                        <a:t>9.050</a:t>
                      </a:r>
                      <a:endParaRPr lang="tr-TR" sz="20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50824">
                <a:tc>
                  <a:txBody>
                    <a:bodyPr/>
                    <a:lstStyle/>
                    <a:p>
                      <a:pPr algn="l" fontAlgn="ctr"/>
                      <a:r>
                        <a:rPr lang="tr-TR" sz="2000" b="1" i="0" u="none" strike="noStrike" dirty="0">
                          <a:solidFill>
                            <a:srgbClr val="333333"/>
                          </a:solidFill>
                          <a:latin typeface="Cambria" pitchFamily="18" charset="0"/>
                        </a:rPr>
                        <a:t>% ORAN</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000" b="0" i="0" u="none" strike="noStrike">
                          <a:solidFill>
                            <a:srgbClr val="000000"/>
                          </a:solidFill>
                          <a:latin typeface="Cambria" pitchFamily="18" charset="0"/>
                        </a:rPr>
                        <a:t> </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000" b="0" i="0" u="none" strike="noStrike" dirty="0">
                          <a:solidFill>
                            <a:srgbClr val="000000"/>
                          </a:solidFill>
                          <a:latin typeface="Cambria" pitchFamily="18" charset="0"/>
                        </a:rPr>
                        <a:t>15,3</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19572" y="32048"/>
            <a:ext cx="7776864" cy="1477328"/>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rPr>
              <a:t>İLLERE GÖRE </a:t>
            </a:r>
            <a:r>
              <a:rPr lang="tr-TR" sz="2400" b="1" dirty="0" smtClean="0">
                <a:solidFill>
                  <a:schemeClr val="bg1"/>
                </a:solidFill>
                <a:latin typeface="Cambria" pitchFamily="18" charset="0"/>
                <a:cs typeface="Times New Roman" pitchFamily="18" charset="0"/>
              </a:rPr>
              <a:t>BEYAZ BAYRAK ALAN OKUL </a:t>
            </a:r>
            <a:r>
              <a:rPr lang="tr-TR" sz="2400" b="1" dirty="0" smtClean="0">
                <a:solidFill>
                  <a:schemeClr val="bg1"/>
                </a:solidFill>
                <a:latin typeface="Cambria" pitchFamily="18" charset="0"/>
                <a:cs typeface="Times New Roman" pitchFamily="18" charset="0"/>
              </a:rPr>
              <a:t>SAYILARI</a:t>
            </a:r>
          </a:p>
          <a:p>
            <a:pPr algn="ctr">
              <a:spcBef>
                <a:spcPct val="50000"/>
              </a:spcBef>
            </a:pPr>
            <a:r>
              <a:rPr lang="tr-TR" sz="2000" b="1" dirty="0">
                <a:solidFill>
                  <a:schemeClr val="bg1"/>
                </a:solidFill>
                <a:latin typeface="Cambria" pitchFamily="18" charset="0"/>
                <a:cs typeface="Times New Roman" pitchFamily="18" charset="0"/>
              </a:rPr>
              <a:t>(2016 yılı Nisan ayı itibariyle)</a:t>
            </a:r>
          </a:p>
          <a:p>
            <a:pPr algn="ctr">
              <a:spcBef>
                <a:spcPct val="50000"/>
              </a:spcBef>
            </a:pPr>
            <a:endParaRPr lang="tr-TR" sz="2400" b="1" dirty="0">
              <a:solidFill>
                <a:schemeClr val="bg1"/>
              </a:solidFill>
              <a:latin typeface="Cambria" pitchFamily="18" charset="0"/>
              <a:cs typeface="Times New Roman" pitchFamily="18" charset="0"/>
            </a:endParaRPr>
          </a:p>
        </p:txBody>
      </p:sp>
      <p:graphicFrame>
        <p:nvGraphicFramePr>
          <p:cNvPr id="7" name="6 Tablo"/>
          <p:cNvGraphicFramePr>
            <a:graphicFrameLocks noGrp="1"/>
          </p:cNvGraphicFramePr>
          <p:nvPr/>
        </p:nvGraphicFramePr>
        <p:xfrm>
          <a:off x="323528" y="1196752"/>
          <a:ext cx="8568952" cy="5145210"/>
        </p:xfrm>
        <a:graphic>
          <a:graphicData uri="http://schemas.openxmlformats.org/drawingml/2006/table">
            <a:tbl>
              <a:tblPr/>
              <a:tblGrid>
                <a:gridCol w="2564414"/>
                <a:gridCol w="2044098"/>
                <a:gridCol w="2880320"/>
                <a:gridCol w="1080120"/>
              </a:tblGrid>
              <a:tr h="547642">
                <a:tc>
                  <a:txBody>
                    <a:bodyPr/>
                    <a:lstStyle/>
                    <a:p>
                      <a:pPr algn="ctr" fontAlgn="ctr"/>
                      <a:r>
                        <a:rPr lang="tr-TR" sz="2400" b="1" i="0" u="none" strike="noStrike" kern="1200" dirty="0" smtClean="0">
                          <a:solidFill>
                            <a:srgbClr val="000000"/>
                          </a:solidFill>
                          <a:latin typeface="Cambria" pitchFamily="18" charset="0"/>
                          <a:ea typeface="+mn-ea"/>
                          <a:cs typeface="+mn-cs"/>
                        </a:rPr>
                        <a:t>İL ADI</a:t>
                      </a:r>
                      <a:r>
                        <a:rPr lang="tr-TR" sz="2400" b="0" i="0" u="none" strike="noStrike" dirty="0">
                          <a:solidFill>
                            <a:srgbClr val="000000"/>
                          </a:solidFill>
                          <a:latin typeface="Cambria" pitchFamily="18" charset="0"/>
                        </a:rPr>
                        <a:t> </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a:solidFill>
                            <a:srgbClr val="000000"/>
                          </a:solidFill>
                          <a:latin typeface="Cambria" pitchFamily="18" charset="0"/>
                        </a:rPr>
                        <a:t>OKUL SAYISI</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a:solidFill>
                            <a:srgbClr val="000000"/>
                          </a:solidFill>
                          <a:latin typeface="Cambria" pitchFamily="18" charset="0"/>
                        </a:rPr>
                        <a:t>BEYAZ BAYRAK ALAN OKUL SAYISI</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rgbClr val="000000"/>
                          </a:solidFill>
                          <a:latin typeface="Cambria" pitchFamily="18" charset="0"/>
                        </a:rPr>
                        <a:t>% </a:t>
                      </a:r>
                    </a:p>
                    <a:p>
                      <a:pPr algn="ctr" fontAlgn="ctr"/>
                      <a:r>
                        <a:rPr lang="tr-TR" sz="2400" b="1" i="0" u="none" strike="noStrike" dirty="0" smtClean="0">
                          <a:solidFill>
                            <a:srgbClr val="000000"/>
                          </a:solidFill>
                          <a:latin typeface="Cambria" pitchFamily="18" charset="0"/>
                        </a:rPr>
                        <a:t>ORAN</a:t>
                      </a:r>
                      <a:endParaRPr lang="tr-TR" sz="2400" b="1" i="0" u="none" strike="noStrike" dirty="0">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10732">
                <a:tc>
                  <a:txBody>
                    <a:bodyPr/>
                    <a:lstStyle/>
                    <a:p>
                      <a:pPr algn="l" fontAlgn="ctr"/>
                      <a:r>
                        <a:rPr lang="tr-TR" sz="2400" b="0" i="0" u="none" strike="noStrike" dirty="0" smtClean="0">
                          <a:solidFill>
                            <a:srgbClr val="333333"/>
                          </a:solidFill>
                          <a:latin typeface="Cambria" pitchFamily="18" charset="0"/>
                        </a:rPr>
                        <a:t>AKSARAY</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451</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10</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2</a:t>
                      </a:r>
                      <a:endParaRPr lang="tr-TR" sz="2400" b="0" i="0" u="none" strike="noStrike" dirty="0">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47642">
                <a:tc>
                  <a:txBody>
                    <a:bodyPr/>
                    <a:lstStyle/>
                    <a:p>
                      <a:pPr algn="l" fontAlgn="ctr"/>
                      <a:r>
                        <a:rPr lang="tr-TR" sz="2400" b="0" i="0" u="none" strike="noStrike" dirty="0" smtClean="0">
                          <a:solidFill>
                            <a:srgbClr val="333333"/>
                          </a:solidFill>
                          <a:latin typeface="Cambria" pitchFamily="18" charset="0"/>
                        </a:rPr>
                        <a:t>ARDAHAN</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180</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0</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endParaRPr lang="tr-TR" sz="2400" b="0" i="0" u="none" strike="noStrike" dirty="0">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10732">
                <a:tc>
                  <a:txBody>
                    <a:bodyPr/>
                    <a:lstStyle/>
                    <a:p>
                      <a:pPr algn="l" fontAlgn="ctr"/>
                      <a:r>
                        <a:rPr lang="tr-TR" sz="2400" b="0" i="0" u="none" strike="noStrike" dirty="0" smtClean="0">
                          <a:solidFill>
                            <a:srgbClr val="333333"/>
                          </a:solidFill>
                          <a:latin typeface="Cambria" pitchFamily="18" charset="0"/>
                        </a:rPr>
                        <a:t>BATMAN</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590</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0</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endParaRPr lang="tr-TR" sz="2400" b="0" i="0" u="none" strike="noStrike">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47642">
                <a:tc>
                  <a:txBody>
                    <a:bodyPr/>
                    <a:lstStyle/>
                    <a:p>
                      <a:pPr algn="l" fontAlgn="ctr"/>
                      <a:r>
                        <a:rPr lang="tr-TR" sz="2400" b="0" i="0" u="none" strike="noStrike" dirty="0" smtClean="0">
                          <a:solidFill>
                            <a:srgbClr val="333333"/>
                          </a:solidFill>
                          <a:latin typeface="Cambria" pitchFamily="18" charset="0"/>
                        </a:rPr>
                        <a:t>BAYBURT</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142</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4</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endParaRPr lang="tr-TR" sz="2400" b="0" i="0" u="none" strike="noStrike" dirty="0">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73821">
                <a:tc>
                  <a:txBody>
                    <a:bodyPr/>
                    <a:lstStyle/>
                    <a:p>
                      <a:pPr algn="l" fontAlgn="ctr"/>
                      <a:r>
                        <a:rPr lang="tr-TR" sz="2400" b="0" i="0" u="none" strike="noStrike" dirty="0" smtClean="0">
                          <a:solidFill>
                            <a:srgbClr val="333333"/>
                          </a:solidFill>
                          <a:latin typeface="Cambria" pitchFamily="18" charset="0"/>
                        </a:rPr>
                        <a:t>BİNGÖL</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407</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28</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endParaRPr lang="tr-TR" sz="2400" b="0" i="0" u="none" strike="noStrike">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10732">
                <a:tc>
                  <a:txBody>
                    <a:bodyPr/>
                    <a:lstStyle/>
                    <a:p>
                      <a:pPr algn="l" fontAlgn="ctr"/>
                      <a:r>
                        <a:rPr lang="tr-TR" sz="2400" b="0" i="0" u="none" strike="noStrike" dirty="0" smtClean="0">
                          <a:solidFill>
                            <a:srgbClr val="333333"/>
                          </a:solidFill>
                          <a:latin typeface="Cambria" pitchFamily="18" charset="0"/>
                        </a:rPr>
                        <a:t>BİTLİS</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697</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0</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endParaRPr lang="tr-TR" sz="2400" b="0" i="0" u="none" strike="noStrike">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10732">
                <a:tc>
                  <a:txBody>
                    <a:bodyPr/>
                    <a:lstStyle/>
                    <a:p>
                      <a:pPr algn="l" fontAlgn="ctr"/>
                      <a:r>
                        <a:rPr lang="tr-TR" sz="2400" b="0" i="0" u="none" strike="noStrike" dirty="0" smtClean="0">
                          <a:solidFill>
                            <a:srgbClr val="333333"/>
                          </a:solidFill>
                          <a:latin typeface="Cambria" pitchFamily="18" charset="0"/>
                        </a:rPr>
                        <a:t>BURDUR</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278</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10</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3</a:t>
                      </a:r>
                      <a:endParaRPr lang="tr-TR" sz="2400" b="0" i="0" u="none" strike="noStrike" dirty="0">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47642">
                <a:tc>
                  <a:txBody>
                    <a:bodyPr/>
                    <a:lstStyle/>
                    <a:p>
                      <a:pPr algn="l" fontAlgn="ctr"/>
                      <a:r>
                        <a:rPr lang="tr-TR" sz="2400" b="0" i="0" u="none" strike="noStrike" dirty="0" smtClean="0">
                          <a:solidFill>
                            <a:srgbClr val="333333"/>
                          </a:solidFill>
                          <a:latin typeface="Cambria" pitchFamily="18" charset="0"/>
                        </a:rPr>
                        <a:t>DENİZLİ</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743</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31</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4</a:t>
                      </a:r>
                      <a:endParaRPr lang="tr-TR" sz="2400" b="0" i="0" u="none" strike="noStrike" dirty="0">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73821">
                <a:tc>
                  <a:txBody>
                    <a:bodyPr/>
                    <a:lstStyle/>
                    <a:p>
                      <a:pPr algn="l" fontAlgn="ctr"/>
                      <a:r>
                        <a:rPr lang="tr-TR" sz="2400" b="0" i="0" u="none" strike="noStrike" dirty="0" smtClean="0">
                          <a:solidFill>
                            <a:srgbClr val="333333"/>
                          </a:solidFill>
                          <a:latin typeface="Cambria" pitchFamily="18" charset="0"/>
                        </a:rPr>
                        <a:t>ERZURUM</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1.510</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28</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1,8</a:t>
                      </a:r>
                      <a:endParaRPr lang="tr-TR" sz="2400" b="0" i="0" u="none" strike="noStrike" dirty="0">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171138">
                <a:tc>
                  <a:txBody>
                    <a:bodyPr/>
                    <a:lstStyle/>
                    <a:p>
                      <a:pPr algn="l" fontAlgn="ctr"/>
                      <a:r>
                        <a:rPr lang="tr-TR" sz="2400" b="0" i="0" u="none" strike="noStrike" dirty="0" smtClean="0">
                          <a:solidFill>
                            <a:srgbClr val="333333"/>
                          </a:solidFill>
                          <a:latin typeface="Cambria" pitchFamily="18" charset="0"/>
                        </a:rPr>
                        <a:t>HAKKARİ</a:t>
                      </a:r>
                      <a:endParaRPr lang="tr-TR" sz="2400" b="0" i="0" u="none" strike="noStrike" dirty="0">
                        <a:solidFill>
                          <a:srgbClr val="333333"/>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0" i="0" u="none" strike="noStrike" dirty="0" smtClean="0">
                          <a:solidFill>
                            <a:srgbClr val="000000"/>
                          </a:solidFill>
                          <a:latin typeface="Cambria" pitchFamily="18" charset="0"/>
                        </a:rPr>
                        <a:t>450</a:t>
                      </a:r>
                      <a:r>
                        <a:rPr lang="tr-TR" sz="2400" b="0" i="0" u="none" strike="noStrike" dirty="0">
                          <a:solidFill>
                            <a:srgbClr val="000000"/>
                          </a:solidFill>
                          <a:latin typeface="Cambria" pitchFamily="18" charset="0"/>
                        </a:rPr>
                        <a:t> </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r>
                        <a:rPr lang="tr-TR" sz="2400" b="0" i="0" u="none" strike="noStrike" dirty="0" smtClean="0">
                          <a:solidFill>
                            <a:srgbClr val="000000"/>
                          </a:solidFill>
                          <a:latin typeface="Cambria" pitchFamily="18" charset="0"/>
                        </a:rPr>
                        <a:t>0</a:t>
                      </a:r>
                      <a:endParaRPr lang="tr-TR" sz="2400" b="0" i="0" u="none" strike="noStrike" dirty="0">
                        <a:solidFill>
                          <a:srgbClr val="000000"/>
                        </a:solidFill>
                        <a:latin typeface="Cambria" pitchFamily="18" charset="0"/>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ctr"/>
                      <a:endParaRPr lang="tr-TR" sz="2400" b="0" i="0" u="none" strike="noStrike" dirty="0">
                        <a:solidFill>
                          <a:srgbClr val="000000"/>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755577" y="18661"/>
            <a:ext cx="7632848" cy="923330"/>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rPr>
              <a:t>İLLERE GÖRE </a:t>
            </a:r>
            <a:r>
              <a:rPr lang="tr-TR" sz="2400" b="1" dirty="0" smtClean="0">
                <a:solidFill>
                  <a:schemeClr val="bg1"/>
                </a:solidFill>
                <a:latin typeface="Cambria" pitchFamily="18" charset="0"/>
                <a:cs typeface="Times New Roman" pitchFamily="18" charset="0"/>
              </a:rPr>
              <a:t>BEYAZ BAYRAK ALAN </a:t>
            </a:r>
            <a:r>
              <a:rPr lang="tr-TR" sz="2400" b="1" dirty="0" smtClean="0">
                <a:solidFill>
                  <a:schemeClr val="bg1"/>
                </a:solidFill>
                <a:latin typeface="Cambria" pitchFamily="18" charset="0"/>
                <a:cs typeface="Times New Roman" pitchFamily="18" charset="0"/>
              </a:rPr>
              <a:t>OKUL SAYILARI</a:t>
            </a:r>
          </a:p>
          <a:p>
            <a:pPr algn="ctr">
              <a:spcBef>
                <a:spcPct val="50000"/>
              </a:spcBef>
            </a:pPr>
            <a:r>
              <a:rPr lang="tr-TR" sz="2000" b="1" dirty="0">
                <a:solidFill>
                  <a:schemeClr val="bg1"/>
                </a:solidFill>
                <a:latin typeface="Cambria" pitchFamily="18" charset="0"/>
                <a:cs typeface="Times New Roman" pitchFamily="18" charset="0"/>
              </a:rPr>
              <a:t>(2016 yılı Nisan ayı itibariyle</a:t>
            </a:r>
            <a:r>
              <a:rPr lang="tr-TR" sz="2000" b="1" dirty="0" smtClean="0">
                <a:solidFill>
                  <a:schemeClr val="bg1"/>
                </a:solidFill>
                <a:latin typeface="Cambria" pitchFamily="18" charset="0"/>
                <a:cs typeface="Times New Roman" pitchFamily="18" charset="0"/>
              </a:rPr>
              <a:t>)</a:t>
            </a:r>
            <a:endParaRPr lang="tr-TR" sz="2400" b="1" dirty="0">
              <a:solidFill>
                <a:schemeClr val="bg1"/>
              </a:solidFill>
              <a:latin typeface="Cambria" pitchFamily="18" charset="0"/>
              <a:cs typeface="Times New Roman" pitchFamily="18" charset="0"/>
            </a:endParaRPr>
          </a:p>
        </p:txBody>
      </p:sp>
      <p:graphicFrame>
        <p:nvGraphicFramePr>
          <p:cNvPr id="7" name="6 Tablo"/>
          <p:cNvGraphicFramePr>
            <a:graphicFrameLocks noGrp="1"/>
          </p:cNvGraphicFramePr>
          <p:nvPr/>
        </p:nvGraphicFramePr>
        <p:xfrm>
          <a:off x="179513" y="1124744"/>
          <a:ext cx="8784976" cy="5124364"/>
        </p:xfrm>
        <a:graphic>
          <a:graphicData uri="http://schemas.openxmlformats.org/drawingml/2006/table">
            <a:tbl>
              <a:tblPr/>
              <a:tblGrid>
                <a:gridCol w="2720509"/>
                <a:gridCol w="2168521"/>
                <a:gridCol w="3055644"/>
                <a:gridCol w="840302"/>
              </a:tblGrid>
              <a:tr h="734470">
                <a:tc>
                  <a:txBody>
                    <a:bodyPr/>
                    <a:lstStyle/>
                    <a:p>
                      <a:pPr marL="0" algn="ctr" defTabSz="914400" rtl="0" eaLnBrk="1" fontAlgn="ctr" latinLnBrk="0" hangingPunct="1"/>
                      <a:r>
                        <a:rPr lang="tr-TR" sz="2400" b="1" i="0" u="none" strike="noStrike" kern="1200" dirty="0" smtClean="0">
                          <a:solidFill>
                            <a:srgbClr val="000000"/>
                          </a:solidFill>
                          <a:latin typeface="Cambria" pitchFamily="18" charset="0"/>
                          <a:ea typeface="+mn-ea"/>
                          <a:cs typeface="+mn-cs"/>
                        </a:rPr>
                        <a:t>İL ADI</a:t>
                      </a:r>
                      <a:r>
                        <a:rPr lang="tr-TR" sz="2400" b="1" i="0" u="none" strike="noStrike" kern="1200" dirty="0">
                          <a:solidFill>
                            <a:srgbClr val="000000"/>
                          </a:solidFill>
                          <a:latin typeface="Cambria" pitchFamily="18" charset="0"/>
                          <a:ea typeface="+mn-ea"/>
                          <a:cs typeface="+mn-cs"/>
                        </a:rPr>
                        <a:t> </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1" i="0" u="none" strike="noStrike" kern="1200" dirty="0">
                          <a:solidFill>
                            <a:srgbClr val="000000"/>
                          </a:solidFill>
                          <a:latin typeface="Cambria" pitchFamily="18" charset="0"/>
                          <a:ea typeface="+mn-ea"/>
                          <a:cs typeface="+mn-cs"/>
                        </a:rPr>
                        <a:t>OKUL SAYISI</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1" i="0" u="none" strike="noStrike" kern="1200" dirty="0">
                          <a:solidFill>
                            <a:srgbClr val="000000"/>
                          </a:solidFill>
                          <a:latin typeface="Cambria" pitchFamily="18" charset="0"/>
                          <a:ea typeface="+mn-ea"/>
                          <a:cs typeface="+mn-cs"/>
                        </a:rPr>
                        <a:t>BEYAZ BAYRAK ALAN OKUL SAYISI</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1" i="0" u="none" strike="noStrike" kern="1200" dirty="0" smtClean="0">
                          <a:solidFill>
                            <a:srgbClr val="000000"/>
                          </a:solidFill>
                          <a:latin typeface="Cambria" pitchFamily="18" charset="0"/>
                          <a:ea typeface="+mn-ea"/>
                          <a:cs typeface="+mn-cs"/>
                        </a:rPr>
                        <a:t>% </a:t>
                      </a:r>
                    </a:p>
                    <a:p>
                      <a:pPr marL="0" algn="ctr" defTabSz="914400" rtl="0" eaLnBrk="1" fontAlgn="ctr" latinLnBrk="0" hangingPunct="1"/>
                      <a:r>
                        <a:rPr lang="tr-TR" sz="2400" b="1" i="0" u="none" strike="noStrike" kern="1200" dirty="0" smtClean="0">
                          <a:solidFill>
                            <a:srgbClr val="000000"/>
                          </a:solidFill>
                          <a:latin typeface="Cambria" pitchFamily="18" charset="0"/>
                          <a:ea typeface="+mn-ea"/>
                          <a:cs typeface="+mn-cs"/>
                        </a:rPr>
                        <a:t>ORAN</a:t>
                      </a:r>
                      <a:endParaRPr lang="tr-TR" sz="2400" b="1" i="0" u="none" strike="noStrike" kern="1200" dirty="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8126">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İZMİR</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1.976</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118</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5</a:t>
                      </a: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44168">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K.MARAŞ</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1.066</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61</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5</a:t>
                      </a:r>
                      <a:endParaRPr lang="tr-TR" sz="2400" b="0" i="0" u="none" strike="noStrike" kern="1200" dirty="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08126">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KARAMAN</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237</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2</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endParaRPr lang="tr-TR" sz="2400" b="0" i="0" u="none" strike="noStrike" kern="120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44168">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KARS</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608</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34</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5</a:t>
                      </a:r>
                      <a:endParaRPr lang="tr-TR" sz="2400" b="0" i="0" u="none" strike="noStrike" kern="1200" dirty="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371030">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KASTAMONU</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346</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0</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endParaRPr lang="tr-TR" sz="2400" b="0" i="0" u="none" strike="noStrike" kern="120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08126">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KIRIKKALE</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281</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6</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2</a:t>
                      </a:r>
                      <a:endParaRPr lang="tr-TR" sz="2400" b="0" i="0" u="none" strike="noStrike" kern="1200" dirty="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08126">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KİLİS</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163</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0</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endParaRPr lang="tr-TR" sz="2400" b="0" i="0" u="none" strike="noStrike" kern="120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44168">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MARDİN</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988</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0</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endParaRPr lang="tr-TR" sz="2400" b="0" i="0" u="none" strike="noStrike" kern="1200" dirty="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371030">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MERSİN</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1.517</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15</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endParaRPr lang="tr-TR" sz="2400" b="0" i="0" u="none" strike="noStrike" kern="1200" dirty="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371030">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MUŞ</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717</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14</a:t>
                      </a:r>
                      <a:endParaRPr lang="tr-TR" sz="2400" b="0" i="0" u="none" strike="noStrike" kern="1200" dirty="0">
                        <a:solidFill>
                          <a:srgbClr val="000000"/>
                        </a:solidFill>
                        <a:latin typeface="Cambria" pitchFamily="18" charset="0"/>
                        <a:ea typeface="+mn-ea"/>
                        <a:cs typeface="+mn-cs"/>
                      </a:endParaRP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a:t>
                      </a:r>
                      <a:endParaRPr lang="tr-TR" sz="2400" b="0" i="0" u="none" strike="noStrike" kern="1200" dirty="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18205" y="428625"/>
            <a:ext cx="7092950" cy="461963"/>
          </a:xfrm>
          <a:prstGeom prst="rect">
            <a:avLst/>
          </a:prstGeom>
          <a:noFill/>
          <a:ln w="9525">
            <a:noFill/>
            <a:miter lim="800000"/>
            <a:headEnd/>
            <a:tailEnd/>
          </a:ln>
        </p:spPr>
        <p:txBody>
          <a:bodyPr>
            <a:spAutoFit/>
          </a:bodyPr>
          <a:lstStyle/>
          <a:p>
            <a:pPr algn="ctr">
              <a:spcBef>
                <a:spcPct val="50000"/>
              </a:spcBef>
            </a:pPr>
            <a:r>
              <a:rPr lang="tr-TR" sz="2400" b="1" dirty="0" smtClean="0">
                <a:solidFill>
                  <a:schemeClr val="bg1"/>
                </a:solidFill>
                <a:latin typeface="Times New Roman" pitchFamily="18" charset="0"/>
                <a:cs typeface="Times New Roman" pitchFamily="18" charset="0"/>
              </a:rPr>
              <a:t>	</a:t>
            </a:r>
            <a:r>
              <a:rPr lang="tr-TR" sz="2400" b="1" dirty="0" smtClean="0">
                <a:solidFill>
                  <a:schemeClr val="bg1"/>
                </a:solidFill>
                <a:latin typeface="Cambria" pitchFamily="18" charset="0"/>
                <a:cs typeface="Times New Roman" pitchFamily="18" charset="0"/>
              </a:rPr>
              <a:t>OKUL SAĞLIĞI ÇALIŞMALARI</a:t>
            </a:r>
            <a:endParaRPr lang="tr-TR" sz="2400" b="1" dirty="0">
              <a:solidFill>
                <a:schemeClr val="bg1"/>
              </a:solidFill>
              <a:latin typeface="Cambria" pitchFamily="18" charset="0"/>
              <a:cs typeface="Times New Roman" pitchFamily="18" charset="0"/>
            </a:endParaRPr>
          </a:p>
        </p:txBody>
      </p:sp>
      <p:sp>
        <p:nvSpPr>
          <p:cNvPr id="14" name="13 Dikdörtgen"/>
          <p:cNvSpPr/>
          <p:nvPr/>
        </p:nvSpPr>
        <p:spPr>
          <a:xfrm>
            <a:off x="214282" y="1071546"/>
            <a:ext cx="8424936" cy="6463308"/>
          </a:xfrm>
          <a:prstGeom prst="rect">
            <a:avLst/>
          </a:prstGeom>
        </p:spPr>
        <p:txBody>
          <a:bodyPr wrap="square">
            <a:spAutoFit/>
          </a:bodyPr>
          <a:lstStyle/>
          <a:p>
            <a:pPr algn="just">
              <a:lnSpc>
                <a:spcPct val="150000"/>
              </a:lnSpc>
            </a:pPr>
            <a:r>
              <a:rPr lang="tr-TR" sz="2200" b="1" dirty="0" smtClean="0">
                <a:latin typeface="Cambria" pitchFamily="18" charset="0"/>
                <a:cs typeface="Times New Roman" pitchFamily="18" charset="0"/>
              </a:rPr>
              <a:t>   </a:t>
            </a:r>
            <a:r>
              <a:rPr lang="tr-TR" sz="2400" b="1" dirty="0" smtClean="0">
                <a:latin typeface="Cambria" pitchFamily="18" charset="0"/>
                <a:cs typeface="Times New Roman" pitchFamily="18" charset="0"/>
              </a:rPr>
              <a:t>İçerik</a:t>
            </a:r>
            <a:endParaRPr lang="tr-TR" sz="2400" dirty="0" smtClean="0">
              <a:latin typeface="Cambria" pitchFamily="18" charset="0"/>
              <a:cs typeface="Times New Roman" pitchFamily="18" charset="0"/>
            </a:endParaRPr>
          </a:p>
          <a:p>
            <a:pPr marL="180975" indent="176213" algn="just">
              <a:lnSpc>
                <a:spcPct val="150000"/>
              </a:lnSpc>
              <a:buFont typeface="Arial" pitchFamily="34" charset="0"/>
              <a:buChar char="•"/>
            </a:pPr>
            <a:r>
              <a:rPr lang="tr-TR" sz="2400" dirty="0" smtClean="0">
                <a:latin typeface="Cambria" pitchFamily="18" charset="0"/>
                <a:cs typeface="Times New Roman" pitchFamily="18" charset="0"/>
              </a:rPr>
              <a:t>Okul Sağlığı Nedir,</a:t>
            </a:r>
          </a:p>
          <a:p>
            <a:pPr marL="180975" indent="176213" algn="just">
              <a:lnSpc>
                <a:spcPct val="150000"/>
              </a:lnSpc>
              <a:buFont typeface="Arial" pitchFamily="34" charset="0"/>
              <a:buChar char="•"/>
            </a:pPr>
            <a:r>
              <a:rPr lang="tr-TR" sz="2400" dirty="0" smtClean="0">
                <a:latin typeface="Cambria" pitchFamily="18" charset="0"/>
                <a:cs typeface="Times New Roman" pitchFamily="18" charset="0"/>
              </a:rPr>
              <a:t>Okul Sağlığı Çalışmalarının Önemi,</a:t>
            </a:r>
          </a:p>
          <a:p>
            <a:pPr marL="180975" indent="176213" algn="just">
              <a:lnSpc>
                <a:spcPct val="150000"/>
              </a:lnSpc>
              <a:buFont typeface="Arial" pitchFamily="34" charset="0"/>
              <a:buChar char="•"/>
            </a:pPr>
            <a:r>
              <a:rPr lang="tr-TR" sz="2400" dirty="0" smtClean="0">
                <a:latin typeface="Cambria" pitchFamily="18" charset="0"/>
                <a:cs typeface="Times New Roman" pitchFamily="18" charset="0"/>
              </a:rPr>
              <a:t>Beyaz Bayrak Projesi nedir,</a:t>
            </a:r>
          </a:p>
          <a:p>
            <a:pPr marL="180975" indent="176213" algn="just">
              <a:lnSpc>
                <a:spcPct val="150000"/>
              </a:lnSpc>
              <a:buFont typeface="Arial" pitchFamily="34" charset="0"/>
              <a:buChar char="•"/>
            </a:pPr>
            <a:r>
              <a:rPr lang="tr-TR" sz="2400" dirty="0" smtClean="0">
                <a:latin typeface="Cambria" pitchFamily="18" charset="0"/>
                <a:cs typeface="Times New Roman" pitchFamily="18" charset="0"/>
              </a:rPr>
              <a:t>Beyaz Bayrak Projesinin önemi,</a:t>
            </a:r>
          </a:p>
          <a:p>
            <a:pPr marL="180975" indent="176213" algn="just">
              <a:lnSpc>
                <a:spcPct val="150000"/>
              </a:lnSpc>
              <a:buFont typeface="Arial" pitchFamily="34" charset="0"/>
              <a:buChar char="•"/>
            </a:pPr>
            <a:r>
              <a:rPr lang="tr-TR" sz="2400" dirty="0" smtClean="0">
                <a:latin typeface="Cambria" pitchFamily="18" charset="0"/>
                <a:cs typeface="Times New Roman" pitchFamily="18" charset="0"/>
              </a:rPr>
              <a:t>Beyaz Bayrak ile ilgili yapılan çalışmalar,</a:t>
            </a:r>
          </a:p>
          <a:p>
            <a:pPr marL="180975" indent="176213" algn="just">
              <a:lnSpc>
                <a:spcPct val="150000"/>
              </a:lnSpc>
              <a:buFont typeface="Arial" pitchFamily="34" charset="0"/>
              <a:buChar char="•"/>
            </a:pPr>
            <a:r>
              <a:rPr lang="tr-TR" sz="2400" dirty="0" smtClean="0">
                <a:latin typeface="Cambria" pitchFamily="18" charset="0"/>
                <a:cs typeface="Times New Roman" pitchFamily="18" charset="0"/>
              </a:rPr>
              <a:t>Beyaz Bayrak il durumu,</a:t>
            </a:r>
          </a:p>
          <a:p>
            <a:pPr marL="180975" indent="176213" algn="just">
              <a:lnSpc>
                <a:spcPct val="150000"/>
              </a:lnSpc>
              <a:buFont typeface="Arial" pitchFamily="34" charset="0"/>
              <a:buChar char="•"/>
            </a:pPr>
            <a:r>
              <a:rPr lang="tr-TR" sz="2400" dirty="0" smtClean="0">
                <a:latin typeface="Cambria" pitchFamily="18" charset="0"/>
                <a:cs typeface="Times New Roman" pitchFamily="18" charset="0"/>
              </a:rPr>
              <a:t>Öneri ve istekler.</a:t>
            </a:r>
          </a:p>
          <a:p>
            <a:pPr marL="180975" indent="176213" algn="just"/>
            <a:endParaRPr lang="tr-TR" sz="2200" dirty="0" smtClean="0">
              <a:latin typeface="Cambria" pitchFamily="18" charset="0"/>
              <a:cs typeface="Times New Roman" pitchFamily="18" charset="0"/>
            </a:endParaRPr>
          </a:p>
          <a:p>
            <a:pPr algn="just"/>
            <a:endParaRPr lang="tr-TR" sz="2200" dirty="0" smtClean="0">
              <a:latin typeface="Cambria" pitchFamily="18" charset="0"/>
              <a:cs typeface="Times New Roman" pitchFamily="18" charset="0"/>
            </a:endParaRPr>
          </a:p>
          <a:p>
            <a:pPr algn="just"/>
            <a:endParaRPr lang="tr-TR" sz="2200" dirty="0" smtClean="0">
              <a:latin typeface="Cambria"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818542" y="44624"/>
            <a:ext cx="7506915" cy="923330"/>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rPr>
              <a:t>İLLERE GÖRE </a:t>
            </a:r>
            <a:r>
              <a:rPr lang="tr-TR" sz="2400" b="1" dirty="0" smtClean="0">
                <a:solidFill>
                  <a:schemeClr val="bg1"/>
                </a:solidFill>
                <a:latin typeface="Cambria" pitchFamily="18" charset="0"/>
                <a:cs typeface="Times New Roman" pitchFamily="18" charset="0"/>
              </a:rPr>
              <a:t>BEYAZ BAYRAK ALAN </a:t>
            </a:r>
            <a:r>
              <a:rPr lang="tr-TR" sz="2400" b="1" dirty="0" smtClean="0">
                <a:solidFill>
                  <a:schemeClr val="bg1"/>
                </a:solidFill>
                <a:latin typeface="Cambria" pitchFamily="18" charset="0"/>
                <a:cs typeface="Times New Roman" pitchFamily="18" charset="0"/>
              </a:rPr>
              <a:t>OKUL SAYILARI</a:t>
            </a:r>
          </a:p>
          <a:p>
            <a:pPr algn="ctr">
              <a:spcBef>
                <a:spcPct val="50000"/>
              </a:spcBef>
            </a:pPr>
            <a:r>
              <a:rPr lang="tr-TR" sz="2000" b="1" dirty="0">
                <a:solidFill>
                  <a:schemeClr val="bg1"/>
                </a:solidFill>
                <a:latin typeface="Cambria" pitchFamily="18" charset="0"/>
                <a:cs typeface="Times New Roman" pitchFamily="18" charset="0"/>
              </a:rPr>
              <a:t>(2016 yılı Nisan ayı itibariyle</a:t>
            </a:r>
            <a:r>
              <a:rPr lang="tr-TR" sz="2000" b="1" dirty="0" smtClean="0">
                <a:solidFill>
                  <a:schemeClr val="bg1"/>
                </a:solidFill>
                <a:latin typeface="Cambria" pitchFamily="18" charset="0"/>
                <a:cs typeface="Times New Roman" pitchFamily="18" charset="0"/>
              </a:rPr>
              <a:t>)</a:t>
            </a:r>
            <a:endParaRPr lang="tr-TR" sz="2000" b="1" dirty="0">
              <a:solidFill>
                <a:schemeClr val="bg1"/>
              </a:solidFill>
              <a:latin typeface="Cambria" pitchFamily="18" charset="0"/>
              <a:cs typeface="Times New Roman" pitchFamily="18" charset="0"/>
            </a:endParaRPr>
          </a:p>
        </p:txBody>
      </p:sp>
      <p:graphicFrame>
        <p:nvGraphicFramePr>
          <p:cNvPr id="7" name="6 Tablo"/>
          <p:cNvGraphicFramePr>
            <a:graphicFrameLocks noGrp="1"/>
          </p:cNvGraphicFramePr>
          <p:nvPr/>
        </p:nvGraphicFramePr>
        <p:xfrm>
          <a:off x="179512" y="1340768"/>
          <a:ext cx="8784976" cy="4349076"/>
        </p:xfrm>
        <a:graphic>
          <a:graphicData uri="http://schemas.openxmlformats.org/drawingml/2006/table">
            <a:tbl>
              <a:tblPr/>
              <a:tblGrid>
                <a:gridCol w="2720509"/>
                <a:gridCol w="2168521"/>
                <a:gridCol w="3055644"/>
                <a:gridCol w="840302"/>
              </a:tblGrid>
              <a:tr h="547642">
                <a:tc>
                  <a:txBody>
                    <a:bodyPr/>
                    <a:lstStyle/>
                    <a:p>
                      <a:pPr algn="ctr" fontAlgn="ctr"/>
                      <a:r>
                        <a:rPr lang="tr-TR" sz="2400" b="1" i="0" u="none" strike="noStrike" kern="1200" dirty="0" smtClean="0">
                          <a:solidFill>
                            <a:schemeClr val="tx1"/>
                          </a:solidFill>
                          <a:latin typeface="Cambria" pitchFamily="18" charset="0"/>
                          <a:ea typeface="+mn-ea"/>
                          <a:cs typeface="+mn-cs"/>
                        </a:rPr>
                        <a:t>İL ADI</a:t>
                      </a:r>
                      <a:r>
                        <a:rPr lang="tr-TR" sz="2400" b="0" i="0" u="none" strike="noStrike" dirty="0">
                          <a:solidFill>
                            <a:schemeClr val="tx1"/>
                          </a:solidFill>
                          <a:latin typeface="Cambria" pitchFamily="18" charset="0"/>
                        </a:rPr>
                        <a:t> </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a:solidFill>
                            <a:schemeClr val="tx1"/>
                          </a:solidFill>
                          <a:latin typeface="Cambria" pitchFamily="18" charset="0"/>
                        </a:rPr>
                        <a:t>OKUL SAYISI</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a:solidFill>
                            <a:schemeClr val="tx1"/>
                          </a:solidFill>
                          <a:latin typeface="Cambria" pitchFamily="18" charset="0"/>
                        </a:rPr>
                        <a:t>BEYAZ BAYRAK ALAN OKUL SAYISI</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tr-TR" sz="2400" b="1" i="0" u="none" strike="noStrike" dirty="0" smtClean="0">
                          <a:solidFill>
                            <a:schemeClr val="tx1"/>
                          </a:solidFill>
                          <a:latin typeface="Cambria" pitchFamily="18" charset="0"/>
                        </a:rPr>
                        <a:t>% </a:t>
                      </a:r>
                    </a:p>
                    <a:p>
                      <a:pPr algn="ctr" fontAlgn="ctr"/>
                      <a:r>
                        <a:rPr lang="tr-TR" sz="2400" b="1" i="0" u="none" strike="noStrike" dirty="0" smtClean="0">
                          <a:solidFill>
                            <a:schemeClr val="tx1"/>
                          </a:solidFill>
                          <a:latin typeface="Cambria" pitchFamily="18" charset="0"/>
                        </a:rPr>
                        <a:t>ORAN</a:t>
                      </a:r>
                      <a:endParaRPr lang="tr-TR" sz="2400" b="1" i="0" u="none" strike="noStrike" dirty="0">
                        <a:solidFill>
                          <a:schemeClr val="tx1"/>
                        </a:solidFill>
                        <a:latin typeface="Cambria" pitchFamily="18" charset="0"/>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34889">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OSMANİYE</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424</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endParaRPr lang="tr-TR" sz="2400" b="0" i="0" u="none" strike="noStrike" kern="1200" dirty="0" smtClean="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76064">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SİİRT</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502</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0</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endParaRPr lang="tr-TR" sz="2400" b="0" i="0" u="none" strike="noStrike" kern="1200" dirty="0" smtClean="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76064">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ŞANLIURFA</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2.119</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0</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endParaRPr lang="tr-TR" sz="2400" b="0" i="0" u="none" strike="noStrike" kern="1200" dirty="0" smtClean="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04056">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ŞIRNAK</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607</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10</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a:t>
                      </a: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04056">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TOKAT</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727</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30</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4</a:t>
                      </a: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504056">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VAN</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1.361</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8</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endParaRPr lang="tr-TR" sz="2400" b="0" i="0" u="none" strike="noStrike" kern="1200" dirty="0" smtClean="0">
                        <a:solidFill>
                          <a:srgbClr val="000000"/>
                        </a:solidFill>
                        <a:latin typeface="Cambria" pitchFamily="18" charset="0"/>
                        <a:ea typeface="+mn-ea"/>
                        <a:cs typeface="+mn-cs"/>
                      </a:endParaRP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410732">
                <a:tc>
                  <a:txBody>
                    <a:bodyPr/>
                    <a:lstStyle/>
                    <a:p>
                      <a:pPr marL="0" algn="l" defTabSz="914400" rtl="0" eaLnBrk="1" fontAlgn="ctr" latinLnBrk="0" hangingPunct="1"/>
                      <a:r>
                        <a:rPr lang="tr-TR" sz="2400" b="0" i="0" u="none" strike="noStrike" kern="1200" dirty="0" smtClean="0">
                          <a:solidFill>
                            <a:srgbClr val="000000"/>
                          </a:solidFill>
                          <a:latin typeface="Cambria" pitchFamily="18" charset="0"/>
                          <a:ea typeface="+mn-ea"/>
                          <a:cs typeface="+mn-cs"/>
                        </a:rPr>
                        <a:t>YOZGAT</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592</a:t>
                      </a:r>
                    </a:p>
                  </a:txBody>
                  <a:tcPr marL="7639" marR="7639" marT="7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15</a:t>
                      </a:r>
                    </a:p>
                  </a:txBody>
                  <a:tcPr marL="7639" marR="7639" marT="7639"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marL="0" algn="ctr" defTabSz="914400" rtl="0" eaLnBrk="1" fontAlgn="ctr" latinLnBrk="0" hangingPunct="1"/>
                      <a:r>
                        <a:rPr lang="tr-TR" sz="2400" b="0" i="0" u="none" strike="noStrike" kern="1200" dirty="0" smtClean="0">
                          <a:solidFill>
                            <a:srgbClr val="000000"/>
                          </a:solidFill>
                          <a:latin typeface="Cambria" pitchFamily="18" charset="0"/>
                          <a:ea typeface="+mn-ea"/>
                          <a:cs typeface="+mn-cs"/>
                        </a:rPr>
                        <a:t>2</a:t>
                      </a:r>
                    </a:p>
                  </a:txBody>
                  <a:tcPr marL="7639" marR="7639" marT="7639"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BEYAZ BAYRAK ÖDÜL TÖRENİ ANKARA</a:t>
            </a:r>
            <a:endParaRPr lang="tr-TR" sz="2400" b="1" dirty="0">
              <a:solidFill>
                <a:schemeClr val="bg1"/>
              </a:solidFill>
              <a:latin typeface="Cambria" pitchFamily="18" charset="0"/>
              <a:cs typeface="Times New Roman" pitchFamily="18" charset="0"/>
            </a:endParaRPr>
          </a:p>
        </p:txBody>
      </p:sp>
      <p:pic>
        <p:nvPicPr>
          <p:cNvPr id="21506" name="Picture 2" descr="Beyaz Bayrak Ödül Töreni"/>
          <p:cNvPicPr>
            <a:picLocks noChangeAspect="1" noChangeArrowheads="1"/>
          </p:cNvPicPr>
          <p:nvPr/>
        </p:nvPicPr>
        <p:blipFill>
          <a:blip r:embed="rId4" cstate="print"/>
          <a:srcRect/>
          <a:stretch>
            <a:fillRect/>
          </a:stretch>
        </p:blipFill>
        <p:spPr bwMode="auto">
          <a:xfrm>
            <a:off x="4036597" y="4117025"/>
            <a:ext cx="5107403" cy="2740975"/>
          </a:xfrm>
          <a:prstGeom prst="rect">
            <a:avLst/>
          </a:prstGeom>
          <a:ln>
            <a:noFill/>
          </a:ln>
          <a:effectLst>
            <a:softEdge rad="112500"/>
          </a:effectLst>
        </p:spPr>
      </p:pic>
      <p:pic>
        <p:nvPicPr>
          <p:cNvPr id="21508" name="Picture 4" descr="http://miho.meb.k12.tr/meb_iys_dosyalar/06/22/734200/resimler/2016_01/k_06082618_2.jpg"/>
          <p:cNvPicPr>
            <a:picLocks noChangeAspect="1" noChangeArrowheads="1"/>
          </p:cNvPicPr>
          <p:nvPr/>
        </p:nvPicPr>
        <p:blipFill>
          <a:blip r:embed="rId5" cstate="print"/>
          <a:srcRect t="3390" r="2360" b="3383"/>
          <a:stretch>
            <a:fillRect/>
          </a:stretch>
        </p:blipFill>
        <p:spPr bwMode="auto">
          <a:xfrm>
            <a:off x="0" y="908720"/>
            <a:ext cx="5580112" cy="396044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BEYAZ BAYRAK ÖDÜL TÖRENİ ANTALYA</a:t>
            </a:r>
            <a:endParaRPr lang="tr-TR" sz="2400" b="1" dirty="0">
              <a:solidFill>
                <a:schemeClr val="bg1"/>
              </a:solidFill>
              <a:latin typeface="Cambria" pitchFamily="18" charset="0"/>
              <a:cs typeface="Times New Roman" pitchFamily="18" charset="0"/>
            </a:endParaRPr>
          </a:p>
        </p:txBody>
      </p:sp>
      <p:pic>
        <p:nvPicPr>
          <p:cNvPr id="24580" name="Picture 4" descr="http://kumluca.meb.gov.tr/meb_iys_dosyalar/2014_06/12143636_img_0864.jpg"/>
          <p:cNvPicPr>
            <a:picLocks noChangeAspect="1" noChangeArrowheads="1"/>
          </p:cNvPicPr>
          <p:nvPr/>
        </p:nvPicPr>
        <p:blipFill>
          <a:blip r:embed="rId4" cstate="print"/>
          <a:srcRect/>
          <a:stretch>
            <a:fillRect/>
          </a:stretch>
        </p:blipFill>
        <p:spPr bwMode="auto">
          <a:xfrm>
            <a:off x="323528" y="980728"/>
            <a:ext cx="8572500" cy="5715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BEYAZ BAYRAK ÖDÜL TÖRENİ KAYSERİ</a:t>
            </a:r>
            <a:endParaRPr lang="tr-TR" sz="2400" b="1" dirty="0" smtClean="0">
              <a:solidFill>
                <a:schemeClr val="bg1"/>
              </a:solidFill>
              <a:latin typeface="Cambria" pitchFamily="18" charset="0"/>
              <a:cs typeface="Times New Roman" pitchFamily="18" charset="0"/>
            </a:endParaRPr>
          </a:p>
        </p:txBody>
      </p:sp>
      <p:pic>
        <p:nvPicPr>
          <p:cNvPr id="17410" name="Picture 2" descr="http://mustafasimsekortaokulu.meb.k12.tr/meb_iys_dosyalar/38/15/700981/resimler/2015_11/k_18190453_beyazbayrak1.jpg"/>
          <p:cNvPicPr>
            <a:picLocks noChangeAspect="1" noChangeArrowheads="1"/>
          </p:cNvPicPr>
          <p:nvPr/>
        </p:nvPicPr>
        <p:blipFill>
          <a:blip r:embed="rId4" cstate="print"/>
          <a:srcRect/>
          <a:stretch>
            <a:fillRect/>
          </a:stretch>
        </p:blipFill>
        <p:spPr bwMode="auto">
          <a:xfrm>
            <a:off x="395536" y="980728"/>
            <a:ext cx="8352928" cy="5877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BEYAZ BAYRAK ÖDÜL TÖRENİ AMASYA</a:t>
            </a:r>
            <a:endParaRPr lang="tr-TR" sz="2400" b="1" dirty="0" smtClean="0">
              <a:solidFill>
                <a:schemeClr val="bg1"/>
              </a:solidFill>
              <a:latin typeface="Cambria" pitchFamily="18" charset="0"/>
              <a:cs typeface="Times New Roman" pitchFamily="18" charset="0"/>
            </a:endParaRPr>
          </a:p>
        </p:txBody>
      </p:sp>
      <p:pic>
        <p:nvPicPr>
          <p:cNvPr id="2" name="Picture 2" descr="http://i.milliyet.com.tr/LocalArticle606x304/2014/12/16/fft261_mf6352484.Jpeg"/>
          <p:cNvPicPr>
            <a:picLocks noChangeAspect="1" noChangeArrowheads="1"/>
          </p:cNvPicPr>
          <p:nvPr/>
        </p:nvPicPr>
        <p:blipFill>
          <a:blip r:embed="rId4" cstate="print"/>
          <a:srcRect l="16262" r="16581"/>
          <a:stretch>
            <a:fillRect/>
          </a:stretch>
        </p:blipFill>
        <p:spPr bwMode="auto">
          <a:xfrm>
            <a:off x="467543" y="980728"/>
            <a:ext cx="8198117" cy="5877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BEYAZ BAYRAK ÖDÜL TÖRENİ RİZE</a:t>
            </a:r>
            <a:endParaRPr lang="tr-TR" sz="2400" b="1" dirty="0" smtClean="0">
              <a:solidFill>
                <a:schemeClr val="bg1"/>
              </a:solidFill>
              <a:latin typeface="Cambria" pitchFamily="18" charset="0"/>
              <a:cs typeface="Times New Roman" pitchFamily="18" charset="0"/>
            </a:endParaRPr>
          </a:p>
        </p:txBody>
      </p:sp>
      <p:pic>
        <p:nvPicPr>
          <p:cNvPr id="75780" name="Picture 4" descr="http://www.kackar53.com/images/upload/1A%20(3).jpg"/>
          <p:cNvPicPr>
            <a:picLocks noChangeAspect="1" noChangeArrowheads="1"/>
          </p:cNvPicPr>
          <p:nvPr/>
        </p:nvPicPr>
        <p:blipFill>
          <a:blip r:embed="rId4" cstate="print"/>
          <a:srcRect/>
          <a:stretch>
            <a:fillRect/>
          </a:stretch>
        </p:blipFill>
        <p:spPr bwMode="auto">
          <a:xfrm>
            <a:off x="2339752" y="3842356"/>
            <a:ext cx="6804248" cy="3015644"/>
          </a:xfrm>
          <a:prstGeom prst="rect">
            <a:avLst/>
          </a:prstGeom>
          <a:ln>
            <a:noFill/>
          </a:ln>
          <a:effectLst>
            <a:softEdge rad="112500"/>
          </a:effectLst>
        </p:spPr>
      </p:pic>
      <p:pic>
        <p:nvPicPr>
          <p:cNvPr id="75782" name="Picture 6" descr="http://www.kackar53.com/images/haberler/rizede_duzenlenen_torenle_54_okula_beyaz_bayrak_verildi_h10393.jpg"/>
          <p:cNvPicPr>
            <a:picLocks noChangeAspect="1" noChangeArrowheads="1"/>
          </p:cNvPicPr>
          <p:nvPr/>
        </p:nvPicPr>
        <p:blipFill>
          <a:blip r:embed="rId5" cstate="print"/>
          <a:srcRect/>
          <a:stretch>
            <a:fillRect/>
          </a:stretch>
        </p:blipFill>
        <p:spPr bwMode="auto">
          <a:xfrm>
            <a:off x="0" y="980728"/>
            <a:ext cx="6105676" cy="31683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Mevzuat Düzenlemeleri</a:t>
            </a:r>
            <a:endParaRPr lang="tr-TR" sz="2400" b="1" dirty="0">
              <a:solidFill>
                <a:schemeClr val="bg1"/>
              </a:solidFill>
              <a:latin typeface="Cambria" pitchFamily="18" charset="0"/>
              <a:cs typeface="Times New Roman" pitchFamily="18" charset="0"/>
            </a:endParaRPr>
          </a:p>
        </p:txBody>
      </p:sp>
      <p:pic>
        <p:nvPicPr>
          <p:cNvPr id="1026" name="Picture 2" descr="C:\Users\Murat GULSEN\Desktop\HİJYEN GENELGE.jpg"/>
          <p:cNvPicPr>
            <a:picLocks noChangeAspect="1" noChangeArrowheads="1"/>
          </p:cNvPicPr>
          <p:nvPr/>
        </p:nvPicPr>
        <p:blipFill>
          <a:blip r:embed="rId4" cstate="print"/>
          <a:srcRect l="7476" r="10625"/>
          <a:stretch>
            <a:fillRect/>
          </a:stretch>
        </p:blipFill>
        <p:spPr bwMode="auto">
          <a:xfrm>
            <a:off x="0" y="1005979"/>
            <a:ext cx="8676456" cy="585202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Mevzuat Düzenlemeleri</a:t>
            </a:r>
            <a:endParaRPr lang="tr-TR" sz="2400" b="1" dirty="0">
              <a:solidFill>
                <a:schemeClr val="bg1"/>
              </a:solidFill>
              <a:latin typeface="Cambria" pitchFamily="18" charset="0"/>
              <a:cs typeface="Times New Roman" pitchFamily="18" charset="0"/>
            </a:endParaRPr>
          </a:p>
        </p:txBody>
      </p:sp>
      <p:pic>
        <p:nvPicPr>
          <p:cNvPr id="2050" name="Picture 2" descr="C:\Users\Murat GULSEN\Desktop\HİJYEN GENELGE.jpg 2.jpg"/>
          <p:cNvPicPr>
            <a:picLocks noChangeAspect="1" noChangeArrowheads="1"/>
          </p:cNvPicPr>
          <p:nvPr/>
        </p:nvPicPr>
        <p:blipFill>
          <a:blip r:embed="rId4" cstate="print"/>
          <a:srcRect l="4820" r="7625"/>
          <a:stretch>
            <a:fillRect/>
          </a:stretch>
        </p:blipFill>
        <p:spPr bwMode="auto">
          <a:xfrm>
            <a:off x="179512" y="1200150"/>
            <a:ext cx="8784976" cy="56578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OKUL SAĞLIĞI WEB SİTESİ</a:t>
            </a:r>
            <a:endParaRPr lang="tr-TR" sz="2400" b="1" dirty="0">
              <a:solidFill>
                <a:schemeClr val="bg1"/>
              </a:solidFill>
              <a:latin typeface="Cambria" pitchFamily="18" charset="0"/>
              <a:cs typeface="Times New Roman" pitchFamily="18" charset="0"/>
            </a:endParaRPr>
          </a:p>
        </p:txBody>
      </p:sp>
      <p:pic>
        <p:nvPicPr>
          <p:cNvPr id="12289" name="Picture 1"/>
          <p:cNvPicPr>
            <a:picLocks noChangeAspect="1" noChangeArrowheads="1"/>
          </p:cNvPicPr>
          <p:nvPr/>
        </p:nvPicPr>
        <p:blipFill>
          <a:blip r:embed="rId4" cstate="print"/>
          <a:srcRect/>
          <a:stretch>
            <a:fillRect/>
          </a:stretch>
        </p:blipFill>
        <p:spPr bwMode="auto">
          <a:xfrm>
            <a:off x="179511" y="980728"/>
            <a:ext cx="8964489" cy="5184576"/>
          </a:xfrm>
          <a:prstGeom prst="rect">
            <a:avLst/>
          </a:prstGeom>
          <a:noFill/>
          <a:ln w="9525">
            <a:noFill/>
            <a:miter lim="800000"/>
            <a:headEnd/>
            <a:tailEnd/>
          </a:ln>
        </p:spPr>
      </p:pic>
      <p:sp>
        <p:nvSpPr>
          <p:cNvPr id="4" name="3 Metin kutusu"/>
          <p:cNvSpPr txBox="1"/>
          <p:nvPr/>
        </p:nvSpPr>
        <p:spPr>
          <a:xfrm>
            <a:off x="683568" y="6309320"/>
            <a:ext cx="5184576" cy="461665"/>
          </a:xfrm>
          <a:prstGeom prst="rect">
            <a:avLst/>
          </a:prstGeom>
          <a:noFill/>
        </p:spPr>
        <p:txBody>
          <a:bodyPr wrap="square" rtlCol="0">
            <a:spAutoFit/>
          </a:bodyPr>
          <a:lstStyle/>
          <a:p>
            <a:r>
              <a:rPr lang="tr-TR" sz="2400" dirty="0" smtClean="0"/>
              <a:t>http://okulsagligi.meb.gov.tr/</a:t>
            </a:r>
            <a:endParaRPr lang="tr-TR"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e-okul Okul Sağlığı İzleme Değerlendirme</a:t>
            </a:r>
            <a:endParaRPr lang="tr-TR" sz="2400" b="1" dirty="0">
              <a:solidFill>
                <a:schemeClr val="bg1"/>
              </a:solidFill>
              <a:latin typeface="Cambria" pitchFamily="18" charset="0"/>
              <a:cs typeface="Times New Roman" pitchFamily="18" charset="0"/>
            </a:endParaRPr>
          </a:p>
        </p:txBody>
      </p:sp>
      <p:pic>
        <p:nvPicPr>
          <p:cNvPr id="2050" name="Picture 2"/>
          <p:cNvPicPr>
            <a:picLocks noChangeAspect="1" noChangeArrowheads="1"/>
          </p:cNvPicPr>
          <p:nvPr/>
        </p:nvPicPr>
        <p:blipFill>
          <a:blip r:embed="rId4" cstate="print"/>
          <a:srcRect/>
          <a:stretch>
            <a:fillRect/>
          </a:stretch>
        </p:blipFill>
        <p:spPr bwMode="auto">
          <a:xfrm>
            <a:off x="251520" y="1196752"/>
            <a:ext cx="8632717" cy="53285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18205" y="428625"/>
            <a:ext cx="7092950" cy="461963"/>
          </a:xfrm>
          <a:prstGeom prst="rect">
            <a:avLst/>
          </a:prstGeom>
          <a:noFill/>
          <a:ln w="9525">
            <a:noFill/>
            <a:miter lim="800000"/>
            <a:headEnd/>
            <a:tailEnd/>
          </a:ln>
        </p:spPr>
        <p:txBody>
          <a:bodyPr>
            <a:spAutoFit/>
          </a:bodyPr>
          <a:lstStyle/>
          <a:p>
            <a:pPr algn="ctr">
              <a:spcBef>
                <a:spcPct val="50000"/>
              </a:spcBef>
            </a:pPr>
            <a:r>
              <a:rPr lang="tr-TR" sz="2400" b="1" dirty="0" smtClean="0">
                <a:solidFill>
                  <a:schemeClr val="bg1"/>
                </a:solidFill>
                <a:latin typeface="Times New Roman" pitchFamily="18" charset="0"/>
                <a:cs typeface="Times New Roman" pitchFamily="18" charset="0"/>
              </a:rPr>
              <a:t>	</a:t>
            </a:r>
            <a:r>
              <a:rPr lang="tr-TR" sz="2400" b="1" dirty="0" smtClean="0">
                <a:solidFill>
                  <a:schemeClr val="bg1"/>
                </a:solidFill>
                <a:latin typeface="Cambria" pitchFamily="18" charset="0"/>
                <a:cs typeface="Times New Roman" pitchFamily="18" charset="0"/>
              </a:rPr>
              <a:t>OKUL SAĞLIĞI ÇALIŞMALARI</a:t>
            </a:r>
            <a:endParaRPr lang="tr-TR" sz="2400" b="1" dirty="0">
              <a:solidFill>
                <a:schemeClr val="bg1"/>
              </a:solidFill>
              <a:latin typeface="Cambria" pitchFamily="18" charset="0"/>
              <a:cs typeface="Times New Roman" pitchFamily="18" charset="0"/>
            </a:endParaRPr>
          </a:p>
        </p:txBody>
      </p:sp>
      <p:sp>
        <p:nvSpPr>
          <p:cNvPr id="14" name="13 Dikdörtgen"/>
          <p:cNvSpPr/>
          <p:nvPr/>
        </p:nvSpPr>
        <p:spPr>
          <a:xfrm>
            <a:off x="4139952" y="1484784"/>
            <a:ext cx="5004048" cy="4031873"/>
          </a:xfrm>
          <a:prstGeom prst="rect">
            <a:avLst/>
          </a:prstGeom>
        </p:spPr>
        <p:txBody>
          <a:bodyPr wrap="square">
            <a:spAutoFit/>
          </a:bodyPr>
          <a:lstStyle/>
          <a:p>
            <a:r>
              <a:rPr lang="tr-TR" sz="2000" b="1" dirty="0" smtClean="0">
                <a:latin typeface="Times New Roman" pitchFamily="18" charset="0"/>
                <a:cs typeface="Times New Roman" pitchFamily="18" charset="0"/>
              </a:rPr>
              <a:t>                              </a:t>
            </a:r>
          </a:p>
          <a:p>
            <a:pPr marL="180975" algn="just">
              <a:lnSpc>
                <a:spcPct val="150000"/>
              </a:lnSpc>
            </a:pPr>
            <a:r>
              <a:rPr lang="tr-TR" sz="2400" b="1" dirty="0" smtClean="0">
                <a:latin typeface="Cambria" pitchFamily="18" charset="0"/>
                <a:cs typeface="Times New Roman" pitchFamily="18" charset="0"/>
              </a:rPr>
              <a:t>Okul Sağlığı</a:t>
            </a:r>
          </a:p>
          <a:p>
            <a:pPr marL="180975" algn="just"/>
            <a:r>
              <a:rPr lang="tr-TR" sz="2400" dirty="0" smtClean="0">
                <a:latin typeface="Cambria" pitchFamily="18" charset="0"/>
                <a:cs typeface="Times New Roman" pitchFamily="18" charset="0"/>
              </a:rPr>
              <a:t>Öğrencilerin, öğretmenlerin ve okul personelinin ruhsal,  bedensel ve sosyal açıdan tam bir iyilik halinde olmalarını hedefler.</a:t>
            </a:r>
          </a:p>
          <a:p>
            <a:pPr algn="just"/>
            <a:endParaRPr lang="tr-TR" sz="2400" dirty="0" smtClean="0">
              <a:latin typeface="Cambria"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p:txBody>
      </p:sp>
      <p:sp>
        <p:nvSpPr>
          <p:cNvPr id="25602" name="AutoShape 2" descr="data:image/jpeg;base64,/9j/4AAQSkZJRgABAQAAAQABAAD/2wCEAAkGBxQTEhUUEhQVFBUVFxcbGBYWFhcbGhgYHBgWFxYZHRoYHCggGholHBUaITEiJSkrLi4uFx8zODMsNygtLisBCgoKDg0OGxAQGiwkHyYsLCwyLCwsLCwsLCwsLCwsLCwsLCwsLCwsLCwsLCwsLCwsLCwsLCwsLCwsLCwsLCwsLP/AABEIAOEA4QMBIgACEQEDEQH/xAAcAAAABwEBAAAAAAAAAAAAAAAAAQIDBAUGBwj/xABFEAABAwIDBQUFBgQDBgcAAAABAgMRACEEEjEFBiJBURMyYXGBB0KRobEUI1LB0fAzYnLhFpLxFRdDVHOTJDRTY6Ky0v/EABoBAAIDAQEAAAAAAAAAAAAAAAABAgMEBQb/xAAqEQACAgEEAQQBBAMBAAAAAAAAAQIRAwQSITFBBRMiURQyYXHBQoGhFf/aAAwDAQACEQMRAD8AeijApcUIr0FnBoTloZaXFCKLChGWiinIoEUWFDdCKcy0RFLcFDcUIpVGBTsVCIoRTmWklNFgNxQIpyKEUWA1FCKciiigBuKIinYoiKYDUUKcIoooFQ2RSacihloChEUkinIostAhuKEU5loiKYCCKIinIoooFQ3FCnMtFRYUWMUdKijAqtlgiKEU5FCKAG4oEU5FCKAGooRThFCKAGstHFLy0cUANxRRTkUUUwERRZacikxQAnLRFNLihFADZFJinctFlp2IaIoop0ppJTQmAgiiillNCKYDeWiIpyKBFADeWiinIoRQA1FCKcy0UUCERQpcUKYixoUvLRhNVFgiKEUsijigBuKI06RRRQA3FFFORQigBuKMClxQiiwG4oRS4oRQIRFJy07FDLTAay0CKdy1BxW02m1BK1ZZMTcgHx6eZouh19EgikmniKQU0CG6KnCmiy0ANxQy0sihFFgN5aIinIoRTAaihlp2KKKAGooopyKGWmA3QpeWjoEWEUdLihlqqywr9r7Tbw7faOmByHMnwFZNz2gRMNTeBc3HKI1NVXtDW85jg0kKVlbBQhInUEqMDy+VSdy9hKxSVkJyJmFOFFtbpAsR1NYNRqnCTS8HR0+mjJJvyanY29DL5SO4ozwkjQRPleruKrtuezvCZErwoDTrZSSQokK6yJtNWoTVum1DyxbM+pwLE+PI3RRThTRZa1WZhMUIpUVmt/dvKwrKQ3Zx0kBX4QO8R48h51GU1FWyUYOTpFzitostmHHUIPQqE+FtafaWlQzJIUDzGlcOViguc61EnQ8pOsnU1otz9sOYVzK5JYWQDJ7pJiR0vWaOruVM0y0bUbTOkbQxaWUFazAFZ7Bb8MLWUKStESZjMIGpsJFXG8zALKjE5RP9/jFcta2kEJxbR4VOmM/OEqun1q3LklGqKsONTTsm7wb2vPrhCi0zJjLIJGgKj5cuVVZ2s8lvIHVllyyxrIm+t5trTTeAW6AGgV6ABI9AK2G8O6bGGwIztn7QUFchRgcSUwesZtK5uTO93L7OnjwKuEH7PtquZywtedCgS1mMkRy9Ry5VuymuQbktKTtBlJsQpQP+UzXYyK6Wmk3Dk5uqilPgaIostO5aKK0WZhqKLLTpTRZaAGymiy04RULF7TabspUUpTUe2OMHLpEmKKKYwW02nv4awoxpzFVeI3hymMgIBg8V7c4qMs0Iq2yyOCcnSRdRRZahbO2u29OWREaxzqwIqUZxkriyuUJRdSQihSooVIiWQFGBTG0cc2w2XXTlQPiTyA8TNc22vvi9iFFKCWm+SUm5HVR/KsebPHH32dLR6Ceplw6X2X28hS3jmn05HQWy063mAUNcpB5G9j4Vd7u7abQ4tKUlICjLVlHxNrEnW3WucMPSNKn7JxC2XkON5ZmPvCYHTQE+sVyM0vdk5fZ6pemLBhW13R0Vb2FcIDHCoqDhKVgkxYtLEymNYiKlRRNMpJLgQlKl3UUwRNphUCRTkV1NJjeOH8nk9dNTycdIbihFLy0UVrMlCYrGe03ZhcZac1S2o5r6BQgH4x8a2wTVLtveJhkFJIWq4yRN+ip5VXlpxaZZitSTRyBrYi4JF+sJJq/2Pu48tbYccW0lSVXU0pIypso8dj50nB7aU0rO2SFgwYtby6U1tXeh54BLrqlBNgOXrGvma5mPFPcnLo6s5R28dm+2hvRhmZbKi4QmDlAI6AE6Sa5ntkNvPuOJT2ckcGt4EmfHpUIvHIpX8ybfM/WiZxIUrzrbKanwZYY1j5Ra7KxSmDmYWppVrg8/pWqxW+JfwxYxKM6iR94mAYCgTIjW3KscnSlqNqjLFCXaLVOS6Zs91cFhS+XkL++JXCFAJ7xtHWBa1bCK4unFlJBBIIMg8x61tdhb53CcSZB0cAuP6hz860QaXBjy4pPm7NlFFFJwuKbdGZtaVjqkzTxTVqZkaY3FERTsUkigKK3beKLTKljX6eNcr2pjlLlZUZKulykmPjausbZEMrMSQkx51yR3DlRDd8xJ095RBPpFq52tT3I6ehraxlvEqQSW1ETCZHQC5871Px7ZU2F5gO0JABVJzAcRty9edUaTxEXEGxE66G3MWq3bxMNKSoWURCykQkC5i2pNqyc0arTdkfA49SEkT3RYTMnn8a6duztDt2QrmIHX96Vz9G77zzYW0iQbqOki0xOvlXQd1tifZmgJOZV1AmwPQVs0kJxlfgyauUJRryW0UKcy0K6dnLowHtSxylPBqYQ2lJjqpU39BArK7Pb4Z611DfzdpOIaU8lQQ42m5V3VJTeD0N7HxrnrTVgByFcPUxam2z2foyhkScfC5/kiuvKTpanm8XIuacWE+9HrTCsO2dCB5GstHaanCVpr+Gyxwu1HE91xQHgo1PXvK+pISXVQOmvhcXqpwWyFrB7Jpx2DBygwD61f7O3LxKyM6QynmVkE+iQb+tW41lfVmfJqNNG3l22u+iLhN4nUuBwuKJGsmZt06V03d55L2HQ6tYlebuxoCQD4WFRt390GWoKEArEy6u5vr/pFSnt1UNqUsOPBpRJWyjIlNxfugKAJuYM3qnVaxaX4ufy+uzj5c2HWPjHS+/sw/tPxT7LrcLWhlaZSBbiSeK415Eetc9TjcyjmvPOb+nWvRO0tiYfEtIZxCO0TKVJuRdI5KF4g361H2TgWm0OobbQlCFkIASm2lpiT51kl6/FL9Lb6My0avjhHCMHst9SzkZfXMaNOfpVoncLHOngwy2xclTkISBzJKq7qhegHL/SqH2lbTLWz1FCsqnVJbBBuAZzf/EH41Xj9Zy5sixRilboctNGKts4eWcqMtjrcaHxFV2FPFHjVuscMD0/Sq7ZwHaGfGvSSVNGLtMtQKU6aAFJcFXESE6mZFN4R2eE2UK3O4OyWXu2DzYcgJjNNpJmINjbUVM2r7NGlEqw7imlfhVxp+M5vrUZQlw0Q92KdMxGExrjKwpslKuot8evrWzw+/v3KipvM8mIgwlU8z0j51SYzc/GIUCWg7Y3aUkg+hgis5jmnGrONrbzE99JE9QJp73EbjGZvdl7Z2i6kvBLKkJjMjLBjwVOtbPCYgONpcFkqE3ItrIJNrEH4Vyrd7a7aGXVrxPZrBSEtZFKDguVG1hyE1U4zbrjhkqISNEScoEm0aEm/xqjHqJRk7dolk00JKNcfZuN5d8LKTh0JWgHKp1QJEzfKnmPGsY1tZ9DhuCXAeJIEx+ltKcb2o2hAQpvNmFxMAA6eJP0qAXS5eQS2TEJAkSOkeNVvNLJy0X5MOLF8cbtf2ScFjUGUOgImeNKRadD5TU7AMQ2RIXcmBBBABiQaqcZhJURe3QctalYXEkgQQDpePqanH9zLLq0dA2FtxCEpacGWIAI06AGNDWnIrkCXsgK1ELiBwjmbAqNXu7W8ziFIbWSttSgkTqmbWPMeda8WS+DNkxeToUUKf7A0Kv3FOxlH7QMeEYbsgRncIBE3CAZUSOQ0Fc0N9SVeCbCpGIxKn3FZlqWskg8yTMW8KDuzC2YUlSD/ADBST8DXCz5HOd0e89P0scOJQi075ZGWLG1oNqpEpgyORrRIzjUgx1FQsRgeOwABgwPyqmPBdrNO51JLo6PuPttISnDrASTJCpESb5T+VbNgpLgQTEj9i1cRQ4q5CHIESrIqAOsxW92PjsUQiMK4ShKQVKhIcSJ95VwQFesVoebL7eyKd/aONr9HpvcWZSVeV+50VL4jKiJTHDPK4/Iio7u0EpIC1BB/ArmOcDU1VjAJzlZKs5GUkLUARJMQDGqj8aebYSm4SAfn8TeuWvQJzlunPj/phl6hGPEV/Q3jsb/AU0lQQHUlRUCnKjQmDeL09s27KVfiU458Sop+oqFt0H7M9GvZrjzymrEAIw6YiEtJGvQCfnWD1bQw0jhGHn7L9HqJZU9xD2FtEOqIIyqBGYfmPWs37T1JUyylbiWkB1SipSVkTlIAORJjU61bbsQXVLkHhvHxq8awyHULQ6gLQuQpKhII8R1rFgzLBnjkro1Tjui0jh+I2QooztradQTAUhep6QQDN9Iq02P7NcU4kLCmBImO0BI8CBcEVab97uv4FlIwryhglLMtEplpaxFlEZiFREzNVWxtntZLpSZBJsSZkkcXyivb6bKtTBZIM4+VrE6aHNsbmYvCiVskpHvtyoctYFqzpV9a6nsvazjQRlWSlSQktKUotkXAEKMoMdIrD7f2/g3sTk+yuYeYSpaVAqQ5ME5e6tBsZsaulJwfyIwcZ9Gh9mjXA8rxQPkSfqK2kVSblKZ+z9m2DnbKg4q0LWCUqPUd0AA8gKvYq3FljNcGbUY5RlbERVDvu5h04VSsUkKEEIFirOoQCidD41K3r2yMJh1OxmUTlQDoVXN/AATXH8S47iypbrhUo9ZuTAEck/2p5JJRYsWO2mQsHhg+A2kpDpICREZuUFUwKk4bdPGKyFLJIUTBlOWUkhQJmxEaVa7JwAaAKlNBSYVoVqJFx1i9dKQpKjmQAEqAXbmYyk+cGPSsOngsjZrzZXDwck3n3ZewiUKeKD2hMZDMEAEzbxqp2e5CxPMitp7UnbsIMyM6vApOWD56j0rFdhEEGxFj49DTnFRnSHCW6FsusUIKT0NOrwiHIzAE9dJ8DTWbM2Dz51KwcFIB1FWdme2hDScoKFx2ZEAiLAzbzv8AKqrFnsyMqgb2I5GdCORqwxWGUApCBOa6QdZ5gePMVWYeV2X7pBiI5gGfGTVU5beUacGN5HX2Xn+IcT/6y/8ANR0Pso/CKFR/JZ0P/Hl9ovN3HsK2kFL7Wc2UC52RCT7mV1BSsSSZqw2hiWCnLKVmSZsoX14kITJ07tqzGB3SWzj22MYgFLwcS2oGUqORWQgi9iBY3uKbwEiEqsoSk+aTFTxYFJ1Iql6hOKTikSH2FJIlCsqjwqAkHwkc6kbBaz4phP8A7ifkZ/KpuzcehoqS4VBDkGTJbBE99KeJPIhaOIHqJqx3Ywa17TUspV2Qb7RKypKwVHKgFLibKFzrfqJqE8DjkSOpD1ZS07cu6Z0ImiNKihFdE8gxuKEU5FCKLEQtpD7l0kSOzXbrwmsnszboThSypXhCQMxSb6k9a2z7WZCk/iSR8QR+defdth9l9SFpW0oADKYuNAroQa5HqWk/Icf2N+hy7LOi7nvf+LicqcqrT8CdK2y9vYVleV3ENNn+Zaf2K4bgsMqE53XW3FaJzZEkcoUNT4UxgMEA+Q6c7lzJM6QZvrb6VzZejqcrlI3flNeDsntAW1jNmunDvNvFoodhtaVGEHisDOhNcw2RtdsBYKiJCotI8BPImrpjCpIBACVxGdNiOmmovcaETWcx276mlounK7J4Vd0jvJ/MeB8K63p+nemj7cXa7MeoccnyZvsLhHChMIEARnzJ6AkX1P6Uez9z2HHxiXM2dsj7uISVDuqIIk/2qq2RiyDBVrEJJIzRIBkA6TVwNpuNLClJSBI98kLSRcaa6EGuo1fDOepVyiz2jsQjtXMNCXXYKxyUoaKHRX1tVNuxvGtztG1KzLbvxjvXIMAHSfrWzYdC0hSTIP7I9Kzm9m7falD7CQHkHiAJBdRBGW1goajrVe3a7SJbt3En/BzXeva77i1dq5nQtIUhJkBIP4RMApMg+RqpxWIUlgNG0EEjnJlX6VfM7r4t/sythbbbZlanCBqU9pAJkiQT6mqTeUQ854OGqclyTZrjSqKJWxnnCEkITExmXp8zFb/dDEqWgJWUynOkxGqVHSPCuWbPdR75Wb90R9T+lbP2d47jdTYJSvMAdYVwm/pVGm4mGojcCL7SnkqeaAIJQ2QoHxUSPO1ZbDGRGo6Vcb14suYt3hkJUU9e6YkVTolJkDXpaDVk/wBViivikTmVx5aVKSqoikzcD9f70+1MXBjr0p2VslNYtba0uFKTkMwuCk+F+tXHtK2OAlvGsoKO1A7YDSVAFB8J08xWecTIg3sRPK4iTXYcEyh7CNoXDiFtIBB0IygfGpxgpppiWTY00cD+2L/EfjQrr/8Au3wPR3/uf2oVD8U0fmL7Zb79bIU8yHmrPYUl1u0zHeT8BI8RXKdnkqlzNMqzEm2s5jFd5xDyW0lSyAAOZibWFcOwbLudedGXiURpEEkwIOl60x7szRb20T8Th1BpRtAE8j+5rW+ywDsn4EfeJ/8Ar/essFqyKBnKB00v/etv7NcGUYQqP/EWojrAOX8qk3xyRZqYoRSjRRULIUFFCKOhRYUFXLPaxs4KxTBlDedsjOq2YpUAB5gKrqoFcN9pW01OYxaFgHsxlEpggElQGtxBF6hkfBbhXyLIbPUGUt2VlEZify6edZFhRS+HYhGcozAcJgQQD10MUrYO1yyuCo9mqyk+ds3mK6JjdiNf7HK24IQtT/CeXdUP8t/SqKs1OVEFjSmdqkqLYkAJzmCbyYFuumlV2wNtJePZkZFcr979DQ3nwrqlNJbseO5IHQxfU1ZCXysjONqiy2K3kWZulRBCkcyDPEPdtzqz3gxTaEIVK24WACLgzNiOlZzdfDutrGYkiFgpHFNiLRpfxFaXamzC5hCIWrKUkBEZje8ZtNa1+LMXG6iburtLK5kCs7aiBNrKIkaWrZlNc+3M2We0HApsJOZQUQVGNCY0510OKjJioi49EtLH8przztskuuDnnV9TXobaeJQ0y4t1QShKVEk+Rt5k1yXcHdY4/EKxDgjDoWSQTdarkJty6ms2omoxNOng2zEMuKQdYNX3s/xQTjEpUbPAoJOkniT8xHrWs9qO5zWHQjEYVHZo7q0AkpBMZViTodCPKuapcghSeFQIII5EGQax48i/UjXONpxZbb04d3D4pxKyeJRWlRHeCjM/OKnbsbA+2LLZeDa4lOYWX1AjnW47ZvHYZl1aUrSoQtJEwsRmvqL/AFrONYNprELRnLC21BTSoUpMWOVQFxrrW6OJd3wzG8vFVyhzebcR/CsF9LoWlPetBTPPxHjWX2RikqUA6pYTPFkjNGkiRXfthYpOJw2qFhQUheQhQuD15c7iufYhjD4NtxptttbC4Q4oz2gUTAKla3MRAgVVKSg+eiUVuRK2JgMKwUrdbRiGFn7vFROUz3HUaIUOpre4xsQlSQAkiOGMvhEWiK4vg8XiMC6exOZpcjjTLbqeYUDab8vSuqbHcQEJTHZhxIORKwtoLN+GTmR5WFXRkn8kVTi+mSooVJ+yK/l/zD9aFT3le0wftRxIQ6iXkD7uOzzcQVmJKikaAgi56RWPYWCQQoHwBB+QqrJW884443nW4pSjqIJJOpsRy9KWFpQq6m4gAp19QaUZs07EuC9U6UoUkgjOUpE6agz9K6nulhVN4RlKxBAJ+JJHlY1mNydyUFKMTikqUSc7TKicqByUpJ5nUDlXQCKTlbK5fsJoUdCiysTFAilRQosBMV5634Xmx+KJM/eqE+AsB6RXoeuF+1bZAYx0o0xCe0joskhYHhIn1qGR8F2Hsy2zWEuPNtrX2aVrCSuJygmJga16K2RsVvD4dOGSJbCSlU+9m75PmSTXn3beyVMFJ5FIvfvcx5133dDGl7A4ZxSgtSm05iPxCxB8bXqvE+aZZm6R582vgVYbEOMqkFtwgdYB4T8INWrG0nX0IaUQciswVcq5gfXrWt9tOx0hbGIQON0ltYHvFIBSfOCR6VkcFhOxcgySAM0CYJE1LDH50Oc/haNfshCpzEBJgyoWKukpRz8TWj2g8EYRSU2UtQBm8DUm/OB86zuzXwBCDJJiCIGhImrLdxheKeSHRCWuJYHdJnhHr+VbJJGFNmm3V2X2LUqnO5BM6x7o/OruKURRVS3bLEuCHtfBsuMrTiEhTWUlQPQAmZ5ERrTG6GzG8Ph0oZAi58TJJE9TBo940zhX0xmKm1JCfxFQKUjzk1Sbg7VQ6wBmzKaTlXmICoE62EgRreufrbpUbNJ5Fe0RhasFiCE5UhEqjQwREpJIn+YXF64qvZD3YDEdkvsSSA5HDPnyHjpNd8x+Fw2OQUGFtpVxge8eXHqNOXXWrJOHSEZAlIRGXJHDl6R0pabE3CyWfMlKkcx3HxWHZwqG1PN51krKcwmSQAmBobAQetWW3thpU80tLqmnF8IVFgsDhzAHMkECJg8qjbw7uIwCziWEkMLs4lMEtSRBAVILZJ05VLU6nENoHafdpWhQcaCUupNxAGkSQZHjarvenGcYeCv2oOMp+TQ7r4dQI7QNh4WUtOSXAJ72WCfUGqTeZt1K8Q12Uh0kNrGWLhKx3heOLx6RW52ThciAM61xzXdU+ZvVdvWzmacIspCcyTOhH9pqebGsn+iGKexnOMchbuHS1lU4GlhS0pITmQBCiJ5CfOuo7AwTSWkBCBCQIzQqPyrMvIQxgu0QkqzI5nTNc387+lX25GKLmEaUdYg+JGp+VPHHZjoWSe6bLzJ5fAUKdoU7YjhKt3UAFLaoKgOI8hPj109KLY+7DSMT2mIOdtuCGwO8r+Y/hkes1Z4d2VXHMx4QP1p8PhRyJtBINr/iB/fWuf70/skmbJzelP4TPQ24rQBUNzedwp/hhM+M2Jsfjas4hUjOQqU2jx0PwkGo7eKnLxe6qegOYz6zQ9RMjtRssPvJCOJJUqR5GpeF3kZUrKTlMTfT41gXcRBBzSCNB0OgA0kU0tQUIF9IPQCyk+hqS1MwpHSRt1mLrFunPxHWgrbjMgBUzaR1/SudrcKXAU6SqCeQg3jyp0FQvIsJ+kT8al+VIW1HTU4hB0UNJ1+dc09sWyHHHMO4iICFJMmL5swikLxeUpHFAMHlflb1prGYvN3yVEXIM6+vhUpam1VDh8XZmEhTzBadz5wvh1OguSTqBW+9k+JdQheEcAyI42lj3gpXGnxuZqk+3JSQCIBFtIvz8dBTje0gggoUQYtBuDBBEdajHUU7osnK1RsPaLglOYJa2/4jBDqbA92Qsf5SfhXJdnDtZXBKtSB+5Irb/wCI3uyy5wQRxEgGUqkGfHUH0qjGyGk5SjM2sXzJNzN7gyK0Q1UFKytxuNCmXMhbzgpkmDEAwPLxrqG72HCcM2sCzgJKo1Mka+lc+RxAAwomJtaTzvpPhVtgt43UJDWeUJzJSFAAAASYygc+ZqzLq4dIqhjrs3QWKOucs7ceDkhUnS/kevn8qu8JvWTmC0wBYEdbXqtamD7J7TWDUVxzC7IcZxj6Eudi8y6VtrjhUhcqAUOaSDXQP8XNzAQsnnAkVU7T2th3HUuqaJWkZVcszcz8QdPWoZ8kZR4fJbhe2XJd7ubVbdlJ7NDxupLZ4Vq5qE3nwq7isujeDDpjIg5UlNkhIJJjmeXlTuN3tbSoZAVJm6o0sTH0HrVelzJLbInqIpvcg99sXlw60FAUhxKkqOYT4QOZm9cpwmCxDaDcqaBGnI2IJGoF9biuj7S26w80VFHaKQJSg89P1ql25tFxeEQhTSUpMyEGSiO5z6zNXSknNSTK4Oo0dR2QqWmzzKU/MCqreyfs75Efw1ROnyp7dfHJVhGMxE5Ei/gNRMW8ap9t7wMHtGnM8Zyk5Qkgg+J5WOlPLl2chjgpGUyvZJbzOYdQbDiCTKYuSkdCPoK6punsJLeCbQkwopKgr+okpkHzFc9fxTDQjDvK7MzZMqUokcDZnQA1E2R7UsXhHUtYxpKmtCUJIMaZknRUcxVKnUeC5xTmzRf7U2r/AMu3/wBpz/8AVCr7/ensz/mh/wBtX6UdL3GPYjmCEkHNMSZEipRA5xcJkjUkRF/O1R3SpZhQtmy+Q1+EzTySDJGnTwA+s1kszhpeCbkgjiVf8UEmPG9MOYdtSElOYEiSYkye6PhSQoGCbycsK5iIUfzqSzqpOjedIBHOJt6igZBdWMmaAjIU8Phy+JoPwDMwbK5CNSJ8xai+wAqKc1ioa9P0uBSsRh8qjAmFG45an5RTEJC8xF76+Enx80/A0tT6pA7+sgQBIvM9LVEUwOE3EXIGsySbcwLUGEqyyn3iQZPn6zahsRNDxAzKTbiGnMhKj8jNDEYdKzxAgKA4gdIqOnGABOveJvzMaHwANPoWChJ945iAbReLnyoQEVWzmibZuEETM5vek/kBSVYIGFpN48BcwPj+tOFrIlJsYuB1ObmeelJxrpAIQRIMSBrYW+vwoAS4xx3UUoBiB09KsNYUDEFUJHeITYXPPTyvUbAqSRxDNmKSqIGpMETqLGldlaSYAgC8RmMm40kUDEDElYhAuCbe6ToJooUpQkTlCRAmSqTIHjFHh5MkyJ0A5E2k9f1FOvqW3lKSLlQUrmbn9aSAbcchIzEpWlRGnSCPMgmKPB4k6rEkmUmPeM2PpApTxSotpUqZuY11EfSibPEMpCFXGsi8Ek+g+dMB9p9X/Eibz8CfUTFJU4mYyzw/MiTFqadaCuIgmNL9IgeWpPpTOFxJKkiICoOsmBIt0EUqAmKGU26adCL6+FNpcBXYQiZt1kfmaj/b0kHNNoCRNybkk/EUtlIixuDMcrXv++lMBooUJgGZvrJEg/DWpLYIVHRQm3hP0ptpZKul56c7a8r0jFYhebhN1aDkDoQfOmgJvbGTBIgEgQQBoT6VDebLkKzQSZJOkmLEeMUgYvMlUi9oPQgmUqH70pTGI4VaHNlgdLT9aLYWDEIIJOhm5+io52FM7R2cp1CEuOSAokGbAxBjz5+dSoUQRPPU/CfhTKmiEmO6nrcklVojzp2x3RT/AOGVfhc+FCrv7Zi/D/OP1oUXIe9k3BPmJVCkz6k8vnQSvv5RoZ9Ty+tVnaQkoGoyyfE9KaXiiEKE3zR5ydfICoELLRttJBzHitHgSYFKUClZA92Cb2zTf11ptpgEKXIIIBSPAcz4zpSXRdBzEZgCQfwg86BkvGYiWzKcpzEwOn9qaLqVqBJI8Opi31osWoghJg9PqZjQaU67hEoOZBnQiR1FMQS2oUFHvaBMaW18ahrw5TxJ4hPIaA6/OakNlSr3kg+dtY6VMxLCk5EAXJB+V6QyidbSAAIJTEKAOpmfz+FPBJUAhAJF1JtHHzv0qSjDEozWuogDw0JHxil4dSU8JNr8XSfzprgCNgXM5SlduEgWmCTel5EZUgExx+ZvqTyjSpSsEkK04pEwfd0GnOCaRi4RCJvBEHnJ5+NFiF4AoQEKXfMFEADSDb6g1DIzJ45GZRBB5nNAHwNMvPZBk5co5DqaPEPZ0JVJPKB0HvfKkBLxbGUBeaQQY68Mjl4imm3CoBJvcGY6g/lULtbBKtNRF+pqbhgSkGTmPoByFACcS3fKOI8iNeQimnFZAeGUoVHUiwv5T9KluYfMJm8EQDpFwqopxSkxKNQfW1AyOt8IRlvebg6+Y9aZhYmNSmxOigLSI5jSn8SnMmRZcQDHun/WobuGcOVYI0iALQBy8Yn400BJfblYjhACQdOIQLj1FLKjOZQCpIFpAsJj461GCMw/lItMkpIOo/Sn0vZVJB4pJmfgPI3oAVPHlBzCAfiJIHypxt3KFK1cJNhqIi8cjNE4js1A2IIGguk02UqJPDxQTOh6/MTTQhDhMJKb5lcc9NZ9ZNOqYSSkpMqCb/O8c7Goq3uFeXUhMDQAc/341DSFASASAZV1I0t1pgXbTmqRAznUjQEmR50lD8cM8QkSOoH0IqLh0EhZR7o4ZsL+fOnnFJKco1IEEclA3B9KSAc7L+Uf5aFRvvuv1oVLgVkl7DAKVJvwlJ6/sU3jGQqI4TBJjl1+VPONqAlSsxgWEaD86JHFJgyRpVYwsI8UiToe7I1EQPnTyxmcSpURAHnzqVhcGQ2Fd4IAzA8p6VGcc4UgASCok845CigY6oy7YTAn05/KpTz+ZQk6xAPQafCmNmryOkqF8unWdaaV/EzATE28OVMYaVLTmywdb+dqecfVlVBuAOL60xhHCUKkAkq08KJLv3alEESdDz6UCH/tqVlIAgIRlgG09fMmkpWAQpYsCLCLHkT5VFYbKuEHi8KjYx85COYWQfIUwLHAYxAdWTJCRYA26yai4mVuFS7ZRNup0HnUdrGAqJCQghPLmD1HWpL2LCli1gBbqYqIyKpKgnKRcgkk+dhUzZz6UZioiQnKBFzzmm8e4SVKOthHQUltAzKJjN7s6C2tAheKxeVQMAaC2iT0PWprOLaSElYM3hM2/qPW/Kov2JBSlJUbySfG0039mUhQTYgcz+VDGWCyUlSoymORsRH0ioxSSV5lAgwP9KJKM4AJINwSeg0pCUZFSTMCLaD0oAPFMGUlHug5h1T1HrFKwuGMDNYJkjxkXHrQW2MqQCQU8+pm3pRYh5UJm5kQRTAjZxwkgAlev4ROlTXcMAsZbxeT0g287VEfSpRCTAvmvpUiVDnw9f3ypgNOJGa5kWMnx5eMGnXxnGZNyIE+F/1pGNUEISU8SjGvnpSmsQcxAACTqB0jkKYhprDJ/ELC00bWJbCVNrAzFMoV0jVPjNMMtcWvoRp4GiOyFFJIkpKuE24T4UkApNmTFuIeupNElPdIGt/7edNvYZQ7MJMgJlQPMze9WD6kj3YIER53mhoKFfbvAUKrYNClYUO4LQ+f5VL2V3j/AEUKFRAtNn/wXfJP1qoHeP8AVQoVIGTHu8fT6UWC76/6f0oUKGPwQ9lfxD6/U05idB50KFIAbN76vMVVPaOf1n60KFSQhvDar8qns98elChURhsaP/8AUT+VDEd8/vkKFCmyLJq/38KDvu+n1oUKT7LP8Rj8X9VEjVfmKFCmQHjoqmuQ9KOhQhiHtfSn8f8Awk+X50KFND8DD3dT5UTP8Zv+k0VCmIUP4rnn+Rq5wX/klf8AU/KhQpICrxPu+R+oprH94+n0oUKGBX0KFCo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5604" name="AutoShape 4" descr="data:image/jpeg;base64,/9j/4AAQSkZJRgABAQAAAQABAAD/2wCEAAkGBxQTEhUUEhQVFBUVFxcbGBYWFhcbGhgYHBgWFxYZHRoYHCggGholHBUaITEiJSkrLi4uFx8zODMsNygtLisBCgoKDg0OGxAQGiwkHyYsLCwyLCwsLCwsLCwsLCwsLCwsLCwsLCwsLCwsLCwsLCwsLCwsLCwsLCwsLCwsLCwsLP/AABEIAOEA4QMBIgACEQEDEQH/xAAcAAAABwEBAAAAAAAAAAAAAAAAAQIDBAUGBwj/xABFEAABAwIDBQUFBgQDBgcAAAABAgMRACEEEjEFBiJBURMyYXGBB0KRobEUI1LB0fAzYnLhFpLxFRdDVHOTJDRTY6Ky0v/EABoBAAIDAQEAAAAAAAAAAAAAAAABAgMEBQb/xAAqEQACAgEEAQQBBAMBAAAAAAAAAQIRAwQSITFBBRMiURQyYXHBQoGhFf/aAAwDAQACEQMRAD8AeijApcUIr0FnBoTloZaXFCKLChGWiinIoEUWFDdCKcy0RFLcFDcUIpVGBTsVCIoRTmWklNFgNxQIpyKEUWA1FCKciiigBuKIinYoiKYDUUKcIoooFQ2RSacihloChEUkinIostAhuKEU5loiKYCCKIinIoooFQ3FCnMtFRYUWMUdKijAqtlgiKEU5FCKAG4oEU5FCKAGooRThFCKAGstHFLy0cUANxRRTkUUUwERRZacikxQAnLRFNLihFADZFJinctFlp2IaIoop0ppJTQmAgiiillNCKYDeWiIpyKBFADeWiinIoRQA1FCKcy0UUCERQpcUKYixoUvLRhNVFgiKEUsijigBuKI06RRRQA3FFFORQigBuKMClxQiiwG4oRS4oRQIRFJy07FDLTAay0CKdy1BxW02m1BK1ZZMTcgHx6eZouh19EgikmniKQU0CG6KnCmiy0ANxQy0sihFFgN5aIinIoRTAaihlp2KKKAGooopyKGWmA3QpeWjoEWEUdLihlqqywr9r7Tbw7faOmByHMnwFZNz2gRMNTeBc3HKI1NVXtDW85jg0kKVlbBQhInUEqMDy+VSdy9hKxSVkJyJmFOFFtbpAsR1NYNRqnCTS8HR0+mjJJvyanY29DL5SO4ozwkjQRPleruKrtuezvCZErwoDTrZSSQokK6yJtNWoTVum1DyxbM+pwLE+PI3RRThTRZa1WZhMUIpUVmt/dvKwrKQ3Zx0kBX4QO8R48h51GU1FWyUYOTpFzitostmHHUIPQqE+FtafaWlQzJIUDzGlcOViguc61EnQ8pOsnU1otz9sOYVzK5JYWQDJ7pJiR0vWaOruVM0y0bUbTOkbQxaWUFazAFZ7Bb8MLWUKStESZjMIGpsJFXG8zALKjE5RP9/jFcta2kEJxbR4VOmM/OEqun1q3LklGqKsONTTsm7wb2vPrhCi0zJjLIJGgKj5cuVVZ2s8lvIHVllyyxrIm+t5trTTeAW6AGgV6ABI9AK2G8O6bGGwIztn7QUFchRgcSUwesZtK5uTO93L7OnjwKuEH7PtquZywtedCgS1mMkRy9Ry5VuymuQbktKTtBlJsQpQP+UzXYyK6Wmk3Dk5uqilPgaIostO5aKK0WZhqKLLTpTRZaAGymiy04RULF7TabspUUpTUe2OMHLpEmKKKYwW02nv4awoxpzFVeI3hymMgIBg8V7c4qMs0Iq2yyOCcnSRdRRZahbO2u29OWREaxzqwIqUZxkriyuUJRdSQihSooVIiWQFGBTG0cc2w2XXTlQPiTyA8TNc22vvi9iFFKCWm+SUm5HVR/KsebPHH32dLR6Ceplw6X2X28hS3jmn05HQWy063mAUNcpB5G9j4Vd7u7abQ4tKUlICjLVlHxNrEnW3WucMPSNKn7JxC2XkON5ZmPvCYHTQE+sVyM0vdk5fZ6pemLBhW13R0Vb2FcIDHCoqDhKVgkxYtLEymNYiKlRRNMpJLgQlKl3UUwRNphUCRTkV1NJjeOH8nk9dNTycdIbihFLy0UVrMlCYrGe03ZhcZac1S2o5r6BQgH4x8a2wTVLtveJhkFJIWq4yRN+ip5VXlpxaZZitSTRyBrYi4JF+sJJq/2Pu48tbYccW0lSVXU0pIypso8dj50nB7aU0rO2SFgwYtby6U1tXeh54BLrqlBNgOXrGvma5mPFPcnLo6s5R28dm+2hvRhmZbKi4QmDlAI6AE6Sa5ntkNvPuOJT2ckcGt4EmfHpUIvHIpX8ybfM/WiZxIUrzrbKanwZYY1j5Ra7KxSmDmYWppVrg8/pWqxW+JfwxYxKM6iR94mAYCgTIjW3KscnSlqNqjLFCXaLVOS6Zs91cFhS+XkL++JXCFAJ7xtHWBa1bCK4unFlJBBIIMg8x61tdhb53CcSZB0cAuP6hz860QaXBjy4pPm7NlFFFJwuKbdGZtaVjqkzTxTVqZkaY3FERTsUkigKK3beKLTKljX6eNcr2pjlLlZUZKulykmPjausbZEMrMSQkx51yR3DlRDd8xJ095RBPpFq52tT3I6ehraxlvEqQSW1ETCZHQC5871Px7ZU2F5gO0JABVJzAcRty9edUaTxEXEGxE66G3MWq3bxMNKSoWURCykQkC5i2pNqyc0arTdkfA49SEkT3RYTMnn8a6duztDt2QrmIHX96Vz9G77zzYW0iQbqOki0xOvlXQd1tifZmgJOZV1AmwPQVs0kJxlfgyauUJRryW0UKcy0K6dnLowHtSxylPBqYQ2lJjqpU39BArK7Pb4Z611DfzdpOIaU8lQQ42m5V3VJTeD0N7HxrnrTVgByFcPUxam2z2foyhkScfC5/kiuvKTpanm8XIuacWE+9HrTCsO2dCB5GstHaanCVpr+Gyxwu1HE91xQHgo1PXvK+pISXVQOmvhcXqpwWyFrB7Jpx2DBygwD61f7O3LxKyM6QynmVkE+iQb+tW41lfVmfJqNNG3l22u+iLhN4nUuBwuKJGsmZt06V03d55L2HQ6tYlebuxoCQD4WFRt390GWoKEArEy6u5vr/pFSnt1UNqUsOPBpRJWyjIlNxfugKAJuYM3qnVaxaX4ufy+uzj5c2HWPjHS+/sw/tPxT7LrcLWhlaZSBbiSeK415Eetc9TjcyjmvPOb+nWvRO0tiYfEtIZxCO0TKVJuRdI5KF4g361H2TgWm0OobbQlCFkIASm2lpiT51kl6/FL9Lb6My0avjhHCMHst9SzkZfXMaNOfpVoncLHOngwy2xclTkISBzJKq7qhegHL/SqH2lbTLWz1FCsqnVJbBBuAZzf/EH41Xj9Zy5sixRilboctNGKts4eWcqMtjrcaHxFV2FPFHjVuscMD0/Sq7ZwHaGfGvSSVNGLtMtQKU6aAFJcFXESE6mZFN4R2eE2UK3O4OyWXu2DzYcgJjNNpJmINjbUVM2r7NGlEqw7imlfhVxp+M5vrUZQlw0Q92KdMxGExrjKwpslKuot8evrWzw+/v3KipvM8mIgwlU8z0j51SYzc/GIUCWg7Y3aUkg+hgis5jmnGrONrbzE99JE9QJp73EbjGZvdl7Z2i6kvBLKkJjMjLBjwVOtbPCYgONpcFkqE3ItrIJNrEH4Vyrd7a7aGXVrxPZrBSEtZFKDguVG1hyE1U4zbrjhkqISNEScoEm0aEm/xqjHqJRk7dolk00JKNcfZuN5d8LKTh0JWgHKp1QJEzfKnmPGsY1tZ9DhuCXAeJIEx+ltKcb2o2hAQpvNmFxMAA6eJP0qAXS5eQS2TEJAkSOkeNVvNLJy0X5MOLF8cbtf2ScFjUGUOgImeNKRadD5TU7AMQ2RIXcmBBBABiQaqcZhJURe3QctalYXEkgQQDpePqanH9zLLq0dA2FtxCEpacGWIAI06AGNDWnIrkCXsgK1ELiBwjmbAqNXu7W8ziFIbWSttSgkTqmbWPMeda8WS+DNkxeToUUKf7A0Kv3FOxlH7QMeEYbsgRncIBE3CAZUSOQ0Fc0N9SVeCbCpGIxKn3FZlqWskg8yTMW8KDuzC2YUlSD/ADBST8DXCz5HOd0e89P0scOJQi075ZGWLG1oNqpEpgyORrRIzjUgx1FQsRgeOwABgwPyqmPBdrNO51JLo6PuPttISnDrASTJCpESb5T+VbNgpLgQTEj9i1cRQ4q5CHIESrIqAOsxW92PjsUQiMK4ShKQVKhIcSJ95VwQFesVoebL7eyKd/aONr9HpvcWZSVeV+50VL4jKiJTHDPK4/Iio7u0EpIC1BB/ArmOcDU1VjAJzlZKs5GUkLUARJMQDGqj8aebYSm4SAfn8TeuWvQJzlunPj/phl6hGPEV/Q3jsb/AU0lQQHUlRUCnKjQmDeL09s27KVfiU458Sop+oqFt0H7M9GvZrjzymrEAIw6YiEtJGvQCfnWD1bQw0jhGHn7L9HqJZU9xD2FtEOqIIyqBGYfmPWs37T1JUyylbiWkB1SipSVkTlIAORJjU61bbsQXVLkHhvHxq8awyHULQ6gLQuQpKhII8R1rFgzLBnjkro1Tjui0jh+I2QooztradQTAUhep6QQDN9Iq02P7NcU4kLCmBImO0BI8CBcEVab97uv4FlIwryhglLMtEplpaxFlEZiFREzNVWxtntZLpSZBJsSZkkcXyivb6bKtTBZIM4+VrE6aHNsbmYvCiVskpHvtyoctYFqzpV9a6nsvazjQRlWSlSQktKUotkXAEKMoMdIrD7f2/g3sTk+yuYeYSpaVAqQ5ME5e6tBsZsaulJwfyIwcZ9Gh9mjXA8rxQPkSfqK2kVSblKZ+z9m2DnbKg4q0LWCUqPUd0AA8gKvYq3FljNcGbUY5RlbERVDvu5h04VSsUkKEEIFirOoQCidD41K3r2yMJh1OxmUTlQDoVXN/AATXH8S47iypbrhUo9ZuTAEck/2p5JJRYsWO2mQsHhg+A2kpDpICREZuUFUwKk4bdPGKyFLJIUTBlOWUkhQJmxEaVa7JwAaAKlNBSYVoVqJFx1i9dKQpKjmQAEqAXbmYyk+cGPSsOngsjZrzZXDwck3n3ZewiUKeKD2hMZDMEAEzbxqp2e5CxPMitp7UnbsIMyM6vApOWD56j0rFdhEEGxFj49DTnFRnSHCW6FsusUIKT0NOrwiHIzAE9dJ8DTWbM2Dz51KwcFIB1FWdme2hDScoKFx2ZEAiLAzbzv8AKqrFnsyMqgb2I5GdCORqwxWGUApCBOa6QdZ5gePMVWYeV2X7pBiI5gGfGTVU5beUacGN5HX2Xn+IcT/6y/8ANR0Pso/CKFR/JZ0P/Hl9ovN3HsK2kFL7Wc2UC52RCT7mV1BSsSSZqw2hiWCnLKVmSZsoX14kITJ07tqzGB3SWzj22MYgFLwcS2oGUqORWQgi9iBY3uKbwEiEqsoSk+aTFTxYFJ1Iql6hOKTikSH2FJIlCsqjwqAkHwkc6kbBaz4phP8A7ifkZ/KpuzcehoqS4VBDkGTJbBE99KeJPIhaOIHqJqx3Ywa17TUspV2Qb7RKypKwVHKgFLibKFzrfqJqE8DjkSOpD1ZS07cu6Z0ImiNKihFdE8gxuKEU5FCKLEQtpD7l0kSOzXbrwmsnszboThSypXhCQMxSb6k9a2z7WZCk/iSR8QR+defdth9l9SFpW0oADKYuNAroQa5HqWk/Icf2N+hy7LOi7nvf+LicqcqrT8CdK2y9vYVleV3ENNn+Zaf2K4bgsMqE53XW3FaJzZEkcoUNT4UxgMEA+Q6c7lzJM6QZvrb6VzZejqcrlI3flNeDsntAW1jNmunDvNvFoodhtaVGEHisDOhNcw2RtdsBYKiJCotI8BPImrpjCpIBACVxGdNiOmmovcaETWcx276mlounK7J4Vd0jvJ/MeB8K63p+nemj7cXa7MeoccnyZvsLhHChMIEARnzJ6AkX1P6Uez9z2HHxiXM2dsj7uISVDuqIIk/2qq2RiyDBVrEJJIzRIBkA6TVwNpuNLClJSBI98kLSRcaa6EGuo1fDOepVyiz2jsQjtXMNCXXYKxyUoaKHRX1tVNuxvGtztG1KzLbvxjvXIMAHSfrWzYdC0hSTIP7I9Kzm9m7falD7CQHkHiAJBdRBGW1goajrVe3a7SJbt3En/BzXeva77i1dq5nQtIUhJkBIP4RMApMg+RqpxWIUlgNG0EEjnJlX6VfM7r4t/sythbbbZlanCBqU9pAJkiQT6mqTeUQ854OGqclyTZrjSqKJWxnnCEkITExmXp8zFb/dDEqWgJWUynOkxGqVHSPCuWbPdR75Wb90R9T+lbP2d47jdTYJSvMAdYVwm/pVGm4mGojcCL7SnkqeaAIJQ2QoHxUSPO1ZbDGRGo6Vcb14suYt3hkJUU9e6YkVTolJkDXpaDVk/wBViivikTmVx5aVKSqoikzcD9f70+1MXBjr0p2VslNYtba0uFKTkMwuCk+F+tXHtK2OAlvGsoKO1A7YDSVAFB8J08xWecTIg3sRPK4iTXYcEyh7CNoXDiFtIBB0IygfGpxgpppiWTY00cD+2L/EfjQrr/8Au3wPR3/uf2oVD8U0fmL7Zb79bIU8yHmrPYUl1u0zHeT8BI8RXKdnkqlzNMqzEm2s5jFd5xDyW0lSyAAOZibWFcOwbLudedGXiURpEEkwIOl60x7szRb20T8Th1BpRtAE8j+5rW+ywDsn4EfeJ/8Ar/essFqyKBnKB00v/etv7NcGUYQqP/EWojrAOX8qk3xyRZqYoRSjRRULIUFFCKOhRYUFXLPaxs4KxTBlDedsjOq2YpUAB5gKrqoFcN9pW01OYxaFgHsxlEpggElQGtxBF6hkfBbhXyLIbPUGUt2VlEZify6edZFhRS+HYhGcozAcJgQQD10MUrYO1yyuCo9mqyk+ds3mK6JjdiNf7HK24IQtT/CeXdUP8t/SqKs1OVEFjSmdqkqLYkAJzmCbyYFuumlV2wNtJePZkZFcr979DQ3nwrqlNJbseO5IHQxfU1ZCXysjONqiy2K3kWZulRBCkcyDPEPdtzqz3gxTaEIVK24WACLgzNiOlZzdfDutrGYkiFgpHFNiLRpfxFaXamzC5hCIWrKUkBEZje8ZtNa1+LMXG6iburtLK5kCs7aiBNrKIkaWrZlNc+3M2We0HApsJOZQUQVGNCY0510OKjJioi49EtLH8przztskuuDnnV9TXobaeJQ0y4t1QShKVEk+Rt5k1yXcHdY4/EKxDgjDoWSQTdarkJty6ms2omoxNOng2zEMuKQdYNX3s/xQTjEpUbPAoJOkniT8xHrWs9qO5zWHQjEYVHZo7q0AkpBMZViTodCPKuapcghSeFQIII5EGQax48i/UjXONpxZbb04d3D4pxKyeJRWlRHeCjM/OKnbsbA+2LLZeDa4lOYWX1AjnW47ZvHYZl1aUrSoQtJEwsRmvqL/AFrONYNprELRnLC21BTSoUpMWOVQFxrrW6OJd3wzG8vFVyhzebcR/CsF9LoWlPetBTPPxHjWX2RikqUA6pYTPFkjNGkiRXfthYpOJw2qFhQUheQhQuD15c7iufYhjD4NtxptttbC4Q4oz2gUTAKla3MRAgVVKSg+eiUVuRK2JgMKwUrdbRiGFn7vFROUz3HUaIUOpre4xsQlSQAkiOGMvhEWiK4vg8XiMC6exOZpcjjTLbqeYUDab8vSuqbHcQEJTHZhxIORKwtoLN+GTmR5WFXRkn8kVTi+mSooVJ+yK/l/zD9aFT3le0wftRxIQ6iXkD7uOzzcQVmJKikaAgi56RWPYWCQQoHwBB+QqrJW884443nW4pSjqIJJOpsRy9KWFpQq6m4gAp19QaUZs07EuC9U6UoUkgjOUpE6agz9K6nulhVN4RlKxBAJ+JJHlY1mNydyUFKMTikqUSc7TKicqByUpJ5nUDlXQCKTlbK5fsJoUdCiysTFAilRQosBMV5634Xmx+KJM/eqE+AsB6RXoeuF+1bZAYx0o0xCe0joskhYHhIn1qGR8F2Hsy2zWEuPNtrX2aVrCSuJygmJga16K2RsVvD4dOGSJbCSlU+9m75PmSTXn3beyVMFJ5FIvfvcx5133dDGl7A4ZxSgtSm05iPxCxB8bXqvE+aZZm6R582vgVYbEOMqkFtwgdYB4T8INWrG0nX0IaUQciswVcq5gfXrWt9tOx0hbGIQON0ltYHvFIBSfOCR6VkcFhOxcgySAM0CYJE1LDH50Oc/haNfshCpzEBJgyoWKukpRz8TWj2g8EYRSU2UtQBm8DUm/OB86zuzXwBCDJJiCIGhImrLdxheKeSHRCWuJYHdJnhHr+VbJJGFNmm3V2X2LUqnO5BM6x7o/OruKURRVS3bLEuCHtfBsuMrTiEhTWUlQPQAmZ5ERrTG6GzG8Ph0oZAi58TJJE9TBo940zhX0xmKm1JCfxFQKUjzk1Sbg7VQ6wBmzKaTlXmICoE62EgRreufrbpUbNJ5Fe0RhasFiCE5UhEqjQwREpJIn+YXF64qvZD3YDEdkvsSSA5HDPnyHjpNd8x+Fw2OQUGFtpVxge8eXHqNOXXWrJOHSEZAlIRGXJHDl6R0pabE3CyWfMlKkcx3HxWHZwqG1PN51krKcwmSQAmBobAQetWW3thpU80tLqmnF8IVFgsDhzAHMkECJg8qjbw7uIwCziWEkMLs4lMEtSRBAVILZJ05VLU6nENoHafdpWhQcaCUupNxAGkSQZHjarvenGcYeCv2oOMp+TQ7r4dQI7QNh4WUtOSXAJ72WCfUGqTeZt1K8Q12Uh0kNrGWLhKx3heOLx6RW52ThciAM61xzXdU+ZvVdvWzmacIspCcyTOhH9pqebGsn+iGKexnOMchbuHS1lU4GlhS0pITmQBCiJ5CfOuo7AwTSWkBCBCQIzQqPyrMvIQxgu0QkqzI5nTNc387+lX25GKLmEaUdYg+JGp+VPHHZjoWSe6bLzJ5fAUKdoU7YjhKt3UAFLaoKgOI8hPj109KLY+7DSMT2mIOdtuCGwO8r+Y/hkes1Z4d2VXHMx4QP1p8PhRyJtBINr/iB/fWuf70/skmbJzelP4TPQ24rQBUNzedwp/hhM+M2Jsfjas4hUjOQqU2jx0PwkGo7eKnLxe6qegOYz6zQ9RMjtRssPvJCOJJUqR5GpeF3kZUrKTlMTfT41gXcRBBzSCNB0OgA0kU0tQUIF9IPQCyk+hqS1MwpHSRt1mLrFunPxHWgrbjMgBUzaR1/SudrcKXAU6SqCeQg3jyp0FQvIsJ+kT8al+VIW1HTU4hB0UNJ1+dc09sWyHHHMO4iICFJMmL5swikLxeUpHFAMHlflb1prGYvN3yVEXIM6+vhUpam1VDh8XZmEhTzBadz5wvh1OguSTqBW+9k+JdQheEcAyI42lj3gpXGnxuZqk+3JSQCIBFtIvz8dBTje0gggoUQYtBuDBBEdajHUU7osnK1RsPaLglOYJa2/4jBDqbA92Qsf5SfhXJdnDtZXBKtSB+5Irb/wCI3uyy5wQRxEgGUqkGfHUH0qjGyGk5SjM2sXzJNzN7gyK0Q1UFKytxuNCmXMhbzgpkmDEAwPLxrqG72HCcM2sCzgJKo1Mka+lc+RxAAwomJtaTzvpPhVtgt43UJDWeUJzJSFAAAASYygc+ZqzLq4dIqhjrs3QWKOucs7ceDkhUnS/kevn8qu8JvWTmC0wBYEdbXqtamD7J7TWDUVxzC7IcZxj6Eudi8y6VtrjhUhcqAUOaSDXQP8XNzAQsnnAkVU7T2th3HUuqaJWkZVcszcz8QdPWoZ8kZR4fJbhe2XJd7ubVbdlJ7NDxupLZ4Vq5qE3nwq7isujeDDpjIg5UlNkhIJJjmeXlTuN3tbSoZAVJm6o0sTH0HrVelzJLbInqIpvcg99sXlw60FAUhxKkqOYT4QOZm9cpwmCxDaDcqaBGnI2IJGoF9biuj7S26w80VFHaKQJSg89P1ql25tFxeEQhTSUpMyEGSiO5z6zNXSknNSTK4Oo0dR2QqWmzzKU/MCqreyfs75Efw1ROnyp7dfHJVhGMxE5Ei/gNRMW8ap9t7wMHtGnM8Zyk5Qkgg+J5WOlPLl2chjgpGUyvZJbzOYdQbDiCTKYuSkdCPoK6punsJLeCbQkwopKgr+okpkHzFc9fxTDQjDvK7MzZMqUokcDZnQA1E2R7UsXhHUtYxpKmtCUJIMaZknRUcxVKnUeC5xTmzRf7U2r/AMu3/wBpz/8AVCr7/ensz/mh/wBtX6UdL3GPYjmCEkHNMSZEipRA5xcJkjUkRF/O1R3SpZhQtmy+Q1+EzTySDJGnTwA+s1kszhpeCbkgjiVf8UEmPG9MOYdtSElOYEiSYkye6PhSQoGCbycsK5iIUfzqSzqpOjedIBHOJt6igZBdWMmaAjIU8Phy+JoPwDMwbK5CNSJ8xai+wAqKc1ioa9P0uBSsRh8qjAmFG45an5RTEJC8xF76+Enx80/A0tT6pA7+sgQBIvM9LVEUwOE3EXIGsySbcwLUGEqyyn3iQZPn6zahsRNDxAzKTbiGnMhKj8jNDEYdKzxAgKA4gdIqOnGABOveJvzMaHwANPoWChJ945iAbReLnyoQEVWzmibZuEETM5vek/kBSVYIGFpN48BcwPj+tOFrIlJsYuB1ObmeelJxrpAIQRIMSBrYW+vwoAS4xx3UUoBiB09KsNYUDEFUJHeITYXPPTyvUbAqSRxDNmKSqIGpMETqLGldlaSYAgC8RmMm40kUDEDElYhAuCbe6ToJooUpQkTlCRAmSqTIHjFHh5MkyJ0A5E2k9f1FOvqW3lKSLlQUrmbn9aSAbcchIzEpWlRGnSCPMgmKPB4k6rEkmUmPeM2PpApTxSotpUqZuY11EfSibPEMpCFXGsi8Ek+g+dMB9p9X/Eibz8CfUTFJU4mYyzw/MiTFqadaCuIgmNL9IgeWpPpTOFxJKkiICoOsmBIt0EUqAmKGU26adCL6+FNpcBXYQiZt1kfmaj/b0kHNNoCRNybkk/EUtlIixuDMcrXv++lMBooUJgGZvrJEg/DWpLYIVHRQm3hP0ptpZKul56c7a8r0jFYhebhN1aDkDoQfOmgJvbGTBIgEgQQBoT6VDebLkKzQSZJOkmLEeMUgYvMlUi9oPQgmUqH70pTGI4VaHNlgdLT9aLYWDEIIJOhm5+io52FM7R2cp1CEuOSAokGbAxBjz5+dSoUQRPPU/CfhTKmiEmO6nrcklVojzp2x3RT/AOGVfhc+FCrv7Zi/D/OP1oUXIe9k3BPmJVCkz6k8vnQSvv5RoZ9Ty+tVnaQkoGoyyfE9KaXiiEKE3zR5ydfICoELLRttJBzHitHgSYFKUClZA92Cb2zTf11ptpgEKXIIIBSPAcz4zpSXRdBzEZgCQfwg86BkvGYiWzKcpzEwOn9qaLqVqBJI8Opi31osWoghJg9PqZjQaU67hEoOZBnQiR1FMQS2oUFHvaBMaW18ahrw5TxJ4hPIaA6/OakNlSr3kg+dtY6VMxLCk5EAXJB+V6QyidbSAAIJTEKAOpmfz+FPBJUAhAJF1JtHHzv0qSjDEozWuogDw0JHxil4dSU8JNr8XSfzprgCNgXM5SlduEgWmCTel5EZUgExx+ZvqTyjSpSsEkK04pEwfd0GnOCaRi4RCJvBEHnJ5+NFiF4AoQEKXfMFEADSDb6g1DIzJ45GZRBB5nNAHwNMvPZBk5co5DqaPEPZ0JVJPKB0HvfKkBLxbGUBeaQQY68Mjl4imm3CoBJvcGY6g/lULtbBKtNRF+pqbhgSkGTmPoByFACcS3fKOI8iNeQimnFZAeGUoVHUiwv5T9KluYfMJm8EQDpFwqopxSkxKNQfW1AyOt8IRlvebg6+Y9aZhYmNSmxOigLSI5jSn8SnMmRZcQDHun/WobuGcOVYI0iALQBy8Yn400BJfblYjhACQdOIQLj1FLKjOZQCpIFpAsJj461GCMw/lItMkpIOo/Sn0vZVJB4pJmfgPI3oAVPHlBzCAfiJIHypxt3KFK1cJNhqIi8cjNE4js1A2IIGguk02UqJPDxQTOh6/MTTQhDhMJKb5lcc9NZ9ZNOqYSSkpMqCb/O8c7Goq3uFeXUhMDQAc/341DSFASASAZV1I0t1pgXbTmqRAznUjQEmR50lD8cM8QkSOoH0IqLh0EhZR7o4ZsL+fOnnFJKco1IEEclA3B9KSAc7L+Uf5aFRvvuv1oVLgVkl7DAKVJvwlJ6/sU3jGQqI4TBJjl1+VPONqAlSsxgWEaD86JHFJgyRpVYwsI8UiToe7I1EQPnTyxmcSpURAHnzqVhcGQ2Fd4IAzA8p6VGcc4UgASCok845CigY6oy7YTAn05/KpTz+ZQk6xAPQafCmNmryOkqF8unWdaaV/EzATE28OVMYaVLTmywdb+dqecfVlVBuAOL60xhHCUKkAkq08KJLv3alEESdDz6UCH/tqVlIAgIRlgG09fMmkpWAQpYsCLCLHkT5VFYbKuEHi8KjYx85COYWQfIUwLHAYxAdWTJCRYA26yai4mVuFS7ZRNup0HnUdrGAqJCQghPLmD1HWpL2LCli1gBbqYqIyKpKgnKRcgkk+dhUzZz6UZioiQnKBFzzmm8e4SVKOthHQUltAzKJjN7s6C2tAheKxeVQMAaC2iT0PWprOLaSElYM3hM2/qPW/Kov2JBSlJUbySfG0039mUhQTYgcz+VDGWCyUlSoymORsRH0ioxSSV5lAgwP9KJKM4AJINwSeg0pCUZFSTMCLaD0oAPFMGUlHug5h1T1HrFKwuGMDNYJkjxkXHrQW2MqQCQU8+pm3pRYh5UJm5kQRTAjZxwkgAlev4ROlTXcMAsZbxeT0g287VEfSpRCTAvmvpUiVDnw9f3ypgNOJGa5kWMnx5eMGnXxnGZNyIE+F/1pGNUEISU8SjGvnpSmsQcxAACTqB0jkKYhprDJ/ELC00bWJbCVNrAzFMoV0jVPjNMMtcWvoRp4GiOyFFJIkpKuE24T4UkApNmTFuIeupNElPdIGt/7edNvYZQ7MJMgJlQPMze9WD6kj3YIER53mhoKFfbvAUKrYNClYUO4LQ+f5VL2V3j/AEUKFRAtNn/wXfJP1qoHeP8AVQoVIGTHu8fT6UWC76/6f0oUKGPwQ9lfxD6/U05idB50KFIAbN76vMVVPaOf1n60KFSQhvDar8qns98elChURhsaP/8AUT+VDEd8/vkKFCmyLJq/38KDvu+n1oUKT7LP8Rj8X9VEjVfmKFCmQHjoqmuQ9KOhQhiHtfSn8f8Awk+X50KFND8DD3dT5UTP8Zv+k0VCmIUP4rnn+Rq5wX/klf8AU/KhQpICrxPu+R+oprH94+n0oUKGBX0KFCo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5608" name="Picture 8" descr="http://mebk12.meb.gov.tr/meb_iys_dosyalar/16/01/751054/resimler/2013_05/12131152_2.jpg"/>
          <p:cNvPicPr>
            <a:picLocks noChangeAspect="1" noChangeArrowheads="1"/>
          </p:cNvPicPr>
          <p:nvPr/>
        </p:nvPicPr>
        <p:blipFill>
          <a:blip r:embed="rId4" cstate="print"/>
          <a:srcRect/>
          <a:stretch>
            <a:fillRect/>
          </a:stretch>
        </p:blipFill>
        <p:spPr bwMode="auto">
          <a:xfrm>
            <a:off x="179512" y="1844824"/>
            <a:ext cx="4012681" cy="352839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71600" y="260648"/>
            <a:ext cx="7236966"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e-okul Okul Sağlığı İzleme Değerlendirme</a:t>
            </a:r>
            <a:endParaRPr lang="tr-TR" sz="2400" b="1" dirty="0">
              <a:solidFill>
                <a:schemeClr val="bg1"/>
              </a:solidFill>
              <a:latin typeface="Cambria" pitchFamily="18" charset="0"/>
              <a:cs typeface="Times New Roman" pitchFamily="18" charset="0"/>
            </a:endParaRPr>
          </a:p>
        </p:txBody>
      </p:sp>
      <p:pic>
        <p:nvPicPr>
          <p:cNvPr id="1027" name="Picture 3"/>
          <p:cNvPicPr>
            <a:picLocks noChangeAspect="1" noChangeArrowheads="1"/>
          </p:cNvPicPr>
          <p:nvPr/>
        </p:nvPicPr>
        <p:blipFill>
          <a:blip r:embed="rId4" cstate="print"/>
          <a:srcRect/>
          <a:stretch>
            <a:fillRect/>
          </a:stretch>
        </p:blipFill>
        <p:spPr bwMode="auto">
          <a:xfrm>
            <a:off x="323528" y="1124744"/>
            <a:ext cx="8440737" cy="548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smtClean="0">
                <a:solidFill>
                  <a:schemeClr val="bg1"/>
                </a:solidFill>
                <a:effectLst>
                  <a:outerShdw blurRad="38100" dist="38100" dir="2700000" algn="tl">
                    <a:srgbClr val="000000">
                      <a:alpha val="43137"/>
                    </a:srgbClr>
                  </a:outerShdw>
                </a:effectLst>
                <a:latin typeface="Cambria" pitchFamily="18" charset="0"/>
                <a:cs typeface="Times New Roman" pitchFamily="18" charset="0"/>
              </a:rPr>
              <a:t>Öneri ve istekler</a:t>
            </a:r>
            <a:endParaRPr lang="tr-TR" sz="2400" b="1" dirty="0">
              <a:solidFill>
                <a:schemeClr val="bg1"/>
              </a:solidFill>
              <a:latin typeface="Cambria" pitchFamily="18" charset="0"/>
              <a:cs typeface="Times New Roman" pitchFamily="18" charset="0"/>
            </a:endParaRPr>
          </a:p>
        </p:txBody>
      </p:sp>
      <p:sp>
        <p:nvSpPr>
          <p:cNvPr id="7" name="6 Metin kutusu"/>
          <p:cNvSpPr txBox="1"/>
          <p:nvPr/>
        </p:nvSpPr>
        <p:spPr>
          <a:xfrm>
            <a:off x="251520" y="836712"/>
            <a:ext cx="8352928" cy="6340197"/>
          </a:xfrm>
          <a:prstGeom prst="rect">
            <a:avLst/>
          </a:prstGeom>
          <a:noFill/>
        </p:spPr>
        <p:txBody>
          <a:bodyPr wrap="square" rtlCol="0">
            <a:spAutoFit/>
          </a:bodyPr>
          <a:lstStyle/>
          <a:p>
            <a:pPr>
              <a:buFont typeface="Arial" pitchFamily="34" charset="0"/>
              <a:buChar char="•"/>
            </a:pPr>
            <a:endParaRPr lang="tr-TR" sz="2200" dirty="0" smtClean="0">
              <a:latin typeface="Cambria" pitchFamily="18" charset="0"/>
            </a:endParaRPr>
          </a:p>
          <a:p>
            <a:pPr>
              <a:buFont typeface="Arial" pitchFamily="34" charset="0"/>
              <a:buChar char="•"/>
            </a:pPr>
            <a:r>
              <a:rPr lang="tr-TR" sz="2400" dirty="0" smtClean="0">
                <a:latin typeface="Cambria" pitchFamily="18" charset="0"/>
              </a:rPr>
              <a:t> Hiç Beyaz Bayrak  almış okulu bulunmayan ve sayının düşük olduğu  illerimizde çalışmaların yoğunlaştırılması,</a:t>
            </a:r>
          </a:p>
          <a:p>
            <a:pPr>
              <a:buFont typeface="Arial" pitchFamily="34" charset="0"/>
              <a:buChar char="•"/>
            </a:pPr>
            <a:r>
              <a:rPr lang="tr-TR" sz="2400" dirty="0" smtClean="0">
                <a:latin typeface="Cambria" pitchFamily="18" charset="0"/>
              </a:rPr>
              <a:t> İl adına Beyaz Bayrak alan okul/kurum sayısının artırılması amacı ile il halk sağlığı ve il milli eğitim müdürlüğü arasında iyi bir işbirliği yapılması </a:t>
            </a:r>
          </a:p>
          <a:p>
            <a:pPr>
              <a:buFont typeface="Arial" pitchFamily="34" charset="0"/>
              <a:buChar char="•"/>
            </a:pPr>
            <a:r>
              <a:rPr lang="tr-TR" sz="2400" dirty="0" smtClean="0">
                <a:latin typeface="Cambria" pitchFamily="18" charset="0"/>
              </a:rPr>
              <a:t> Periyodik toplantı ve değerlendirme takvimi belirlenmesi ve buna göre çalışmaların yürütülmesi,</a:t>
            </a:r>
          </a:p>
          <a:p>
            <a:pPr>
              <a:buFont typeface="Arial" pitchFamily="34" charset="0"/>
              <a:buChar char="•"/>
            </a:pPr>
            <a:r>
              <a:rPr lang="tr-TR" sz="2400" dirty="0" smtClean="0">
                <a:latin typeface="Cambria" pitchFamily="18" charset="0"/>
              </a:rPr>
              <a:t> Beyaz Bayrak alan okullara teşvik amacı ile Beyaz Bayrak teslim töreni yapılmasına çalışılması,</a:t>
            </a:r>
          </a:p>
          <a:p>
            <a:pPr>
              <a:buFont typeface="Arial" pitchFamily="34" charset="0"/>
              <a:buChar char="•"/>
            </a:pPr>
            <a:r>
              <a:rPr lang="tr-TR" sz="2400" dirty="0" smtClean="0">
                <a:latin typeface="Cambria" pitchFamily="18" charset="0"/>
              </a:rPr>
              <a:t> Okullara yönelik bilgilendirmenin ve takibin (proje, program ve işbirliği protokollerinin) önemli olması,</a:t>
            </a:r>
          </a:p>
          <a:p>
            <a:pPr>
              <a:buFont typeface="Arial" pitchFamily="34" charset="0"/>
              <a:buChar char="•"/>
            </a:pPr>
            <a:r>
              <a:rPr lang="tr-TR" sz="2400" dirty="0" smtClean="0">
                <a:latin typeface="Cambria" pitchFamily="18" charset="0"/>
              </a:rPr>
              <a:t>İl Millî Eğitim Müdürlüğü ile İl Halk Sağlığı Müdürlüğü işbirliğinde “Beyaz Bayrak İşbirliği Protokolü” kapsamında okul/kurum müdürlerinin </a:t>
            </a:r>
            <a:r>
              <a:rPr lang="tr-TR" sz="2400" dirty="0" err="1" smtClean="0">
                <a:latin typeface="Cambria" pitchFamily="18" charset="0"/>
              </a:rPr>
              <a:t>farkındalığını</a:t>
            </a:r>
            <a:r>
              <a:rPr lang="tr-TR" sz="2400" dirty="0" smtClean="0">
                <a:latin typeface="Cambria" pitchFamily="18" charset="0"/>
              </a:rPr>
              <a:t> artırmak için bilgilendirme toplantıları düzenlenmesi.</a:t>
            </a:r>
          </a:p>
          <a:p>
            <a:endParaRPr lang="tr-TR"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15616" y="404664"/>
            <a:ext cx="709295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rgbClr val="FF0000"/>
                </a:solidFill>
                <a:effectLst>
                  <a:outerShdw blurRad="38100" dist="38100" dir="2700000" algn="tl">
                    <a:srgbClr val="000000">
                      <a:alpha val="43137"/>
                    </a:srgbClr>
                  </a:outerShdw>
                </a:effectLst>
                <a:latin typeface="Cambria" pitchFamily="18" charset="0"/>
              </a:rPr>
              <a:t> </a:t>
            </a:r>
            <a:r>
              <a:rPr lang="tr-TR" sz="2400" b="1" dirty="0">
                <a:solidFill>
                  <a:schemeClr val="bg1"/>
                </a:solidFill>
                <a:latin typeface="Cambria" pitchFamily="18" charset="0"/>
                <a:cs typeface="Times New Roman" pitchFamily="18" charset="0"/>
              </a:rPr>
              <a:t>OKUL SAĞLIĞI HİZMETLERİ</a:t>
            </a:r>
          </a:p>
        </p:txBody>
      </p:sp>
      <p:sp>
        <p:nvSpPr>
          <p:cNvPr id="7" name="6 Metin kutusu"/>
          <p:cNvSpPr txBox="1"/>
          <p:nvPr/>
        </p:nvSpPr>
        <p:spPr>
          <a:xfrm>
            <a:off x="593639" y="2204864"/>
            <a:ext cx="8136904" cy="830997"/>
          </a:xfrm>
          <a:prstGeom prst="rect">
            <a:avLst/>
          </a:prstGeom>
          <a:noFill/>
        </p:spPr>
        <p:txBody>
          <a:bodyPr wrap="square" rtlCol="0">
            <a:spAutoFit/>
          </a:bodyPr>
          <a:lstStyle/>
          <a:p>
            <a:r>
              <a:rPr lang="tr-TR" sz="2200" b="1" dirty="0" smtClean="0">
                <a:latin typeface="Cambria" panose="02040503050406030204" pitchFamily="18" charset="0"/>
              </a:rPr>
              <a:t>‘‘</a:t>
            </a:r>
            <a:r>
              <a:rPr lang="tr-TR" sz="2400" b="1" dirty="0">
                <a:latin typeface="Cambria" panose="02040503050406030204" pitchFamily="18" charset="0"/>
              </a:rPr>
              <a:t>halk içinde muteber bir nesne yok devlet gibi </a:t>
            </a:r>
            <a:br>
              <a:rPr lang="tr-TR" sz="2400" b="1" dirty="0">
                <a:latin typeface="Cambria" panose="02040503050406030204" pitchFamily="18" charset="0"/>
              </a:rPr>
            </a:br>
            <a:r>
              <a:rPr lang="tr-TR" sz="2400" b="1" dirty="0" smtClean="0">
                <a:latin typeface="Cambria" panose="02040503050406030204" pitchFamily="18" charset="0"/>
              </a:rPr>
              <a:t>  olmaya </a:t>
            </a:r>
            <a:r>
              <a:rPr lang="tr-TR" sz="2400" b="1" dirty="0">
                <a:latin typeface="Cambria" panose="02040503050406030204" pitchFamily="18" charset="0"/>
              </a:rPr>
              <a:t>devlet cihanda bir nefes sıhhat gibi...</a:t>
            </a:r>
            <a:r>
              <a:rPr lang="tr-TR" sz="2200" b="1" dirty="0" smtClean="0">
                <a:latin typeface="Cambria" pitchFamily="18" charset="0"/>
              </a:rPr>
              <a:t>’’</a:t>
            </a:r>
            <a:r>
              <a:rPr lang="tr-TR" sz="2200" b="1" dirty="0">
                <a:latin typeface="Cambria" pitchFamily="18" charset="0"/>
              </a:rPr>
              <a:t> </a:t>
            </a:r>
          </a:p>
        </p:txBody>
      </p:sp>
      <p:sp>
        <p:nvSpPr>
          <p:cNvPr id="2" name="Dikdörtgen 1"/>
          <p:cNvSpPr/>
          <p:nvPr/>
        </p:nvSpPr>
        <p:spPr>
          <a:xfrm>
            <a:off x="3779912" y="3429000"/>
            <a:ext cx="3701078" cy="461665"/>
          </a:xfrm>
          <a:prstGeom prst="rect">
            <a:avLst/>
          </a:prstGeom>
        </p:spPr>
        <p:txBody>
          <a:bodyPr wrap="none">
            <a:spAutoFit/>
          </a:bodyPr>
          <a:lstStyle/>
          <a:p>
            <a:r>
              <a:rPr lang="tr-TR" sz="2400" b="1" dirty="0">
                <a:latin typeface="Cambria" pitchFamily="18" charset="0"/>
              </a:rPr>
              <a:t>Kanuni Sultan Süleyman </a:t>
            </a:r>
          </a:p>
        </p:txBody>
      </p:sp>
    </p:spTree>
    <p:extLst>
      <p:ext uri="{BB962C8B-B14F-4D97-AF65-F5344CB8AC3E}">
        <p14:creationId xmlns:p14="http://schemas.microsoft.com/office/powerpoint/2010/main" val="958925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Başlık"/>
          <p:cNvSpPr>
            <a:spLocks noGrp="1"/>
          </p:cNvSpPr>
          <p:nvPr>
            <p:ph type="ctrTitle"/>
          </p:nvPr>
        </p:nvSpPr>
        <p:spPr>
          <a:xfrm>
            <a:off x="5381630" y="4005064"/>
            <a:ext cx="3762370" cy="2376264"/>
          </a:xfrm>
        </p:spPr>
        <p:txBody>
          <a:bodyPr>
            <a:normAutofit fontScale="90000"/>
          </a:bodyPr>
          <a:lstStyle/>
          <a:p>
            <a:pPr eaLnBrk="1" hangingPunct="1">
              <a:defRPr/>
            </a:pPr>
            <a:r>
              <a:rPr lang="tr-TR" sz="2000" b="1" dirty="0" smtClean="0">
                <a:solidFill>
                  <a:schemeClr val="bg1"/>
                </a:solidFill>
              </a:rPr>
              <a:t>   </a:t>
            </a:r>
            <a:r>
              <a:rPr lang="tr-TR" sz="2000" b="1" dirty="0" smtClean="0">
                <a:solidFill>
                  <a:schemeClr val="bg1"/>
                </a:solidFill>
                <a:latin typeface="Cambria" pitchFamily="18" charset="0"/>
                <a:cs typeface="Times New Roman" pitchFamily="18" charset="0"/>
              </a:rPr>
              <a:t>Sağlıklı bir nesil yetiştirmek arzusuyla…  </a:t>
            </a:r>
            <a:r>
              <a:rPr lang="tr-TR" sz="2000" b="1" dirty="0" smtClean="0">
                <a:solidFill>
                  <a:schemeClr val="bg1"/>
                </a:solidFill>
                <a:latin typeface="Cambria" pitchFamily="18" charset="0"/>
              </a:rPr>
              <a:t/>
            </a:r>
            <a:br>
              <a:rPr lang="tr-TR" sz="2000" b="1" dirty="0" smtClean="0">
                <a:solidFill>
                  <a:schemeClr val="bg1"/>
                </a:solidFill>
                <a:latin typeface="Cambria" pitchFamily="18" charset="0"/>
              </a:rPr>
            </a:br>
            <a:r>
              <a:rPr lang="tr-TR" sz="2000" b="1" dirty="0" smtClean="0">
                <a:solidFill>
                  <a:schemeClr val="bg1"/>
                </a:solidFill>
                <a:latin typeface="Cambria" pitchFamily="18" charset="0"/>
                <a:cs typeface="Times New Roman" pitchFamily="18" charset="0"/>
              </a:rPr>
              <a:t>13/04/2016</a:t>
            </a:r>
            <a:br>
              <a:rPr lang="tr-TR" sz="2000" b="1" dirty="0" smtClean="0">
                <a:solidFill>
                  <a:schemeClr val="bg1"/>
                </a:solidFill>
                <a:latin typeface="Cambria" pitchFamily="18" charset="0"/>
                <a:cs typeface="Times New Roman" pitchFamily="18" charset="0"/>
              </a:rPr>
            </a:br>
            <a:r>
              <a:rPr lang="tr-TR" sz="2000" b="1" dirty="0" smtClean="0">
                <a:solidFill>
                  <a:schemeClr val="bg1"/>
                </a:solidFill>
                <a:latin typeface="Cambria" pitchFamily="18" charset="0"/>
                <a:cs typeface="Times New Roman" pitchFamily="18" charset="0"/>
              </a:rPr>
              <a:t>Murat GÜLŞEN</a:t>
            </a:r>
            <a:br>
              <a:rPr lang="tr-TR" sz="2000" b="1" dirty="0" smtClean="0">
                <a:solidFill>
                  <a:schemeClr val="bg1"/>
                </a:solidFill>
                <a:latin typeface="Cambria" pitchFamily="18" charset="0"/>
                <a:cs typeface="Times New Roman" pitchFamily="18" charset="0"/>
              </a:rPr>
            </a:br>
            <a:r>
              <a:rPr lang="tr-TR" sz="2000" b="1" dirty="0" smtClean="0">
                <a:solidFill>
                  <a:schemeClr val="bg1"/>
                </a:solidFill>
                <a:latin typeface="Cambria" pitchFamily="18" charset="0"/>
                <a:cs typeface="Times New Roman" pitchFamily="18" charset="0"/>
              </a:rPr>
              <a:t>Öğretmen/Müdür Yardımcısı</a:t>
            </a:r>
            <a:br>
              <a:rPr lang="tr-TR" sz="2000" b="1" dirty="0" smtClean="0">
                <a:solidFill>
                  <a:schemeClr val="bg1"/>
                </a:solidFill>
                <a:latin typeface="Cambria" pitchFamily="18" charset="0"/>
                <a:cs typeface="Times New Roman" pitchFamily="18" charset="0"/>
              </a:rPr>
            </a:br>
            <a:r>
              <a:rPr lang="tr-TR" sz="2000" b="1" dirty="0" err="1" smtClean="0">
                <a:solidFill>
                  <a:schemeClr val="bg1"/>
                </a:solidFill>
                <a:latin typeface="Cambria" pitchFamily="18" charset="0"/>
                <a:cs typeface="Times New Roman" pitchFamily="18" charset="0"/>
              </a:rPr>
              <a:t>mgulsen</a:t>
            </a:r>
            <a:r>
              <a:rPr lang="tr-TR" sz="2000" b="1" dirty="0" smtClean="0">
                <a:solidFill>
                  <a:schemeClr val="bg1"/>
                </a:solidFill>
                <a:latin typeface="Cambria" pitchFamily="18" charset="0"/>
                <a:cs typeface="Times New Roman" pitchFamily="18" charset="0"/>
              </a:rPr>
              <a:t>@</a:t>
            </a:r>
            <a:r>
              <a:rPr lang="tr-TR" sz="2000" b="1" dirty="0" err="1" smtClean="0">
                <a:solidFill>
                  <a:schemeClr val="bg1"/>
                </a:solidFill>
                <a:latin typeface="Cambria" pitchFamily="18" charset="0"/>
                <a:cs typeface="Times New Roman" pitchFamily="18" charset="0"/>
              </a:rPr>
              <a:t>meb</a:t>
            </a:r>
            <a:r>
              <a:rPr lang="tr-TR" sz="2000" b="1" dirty="0" smtClean="0">
                <a:solidFill>
                  <a:schemeClr val="bg1"/>
                </a:solidFill>
                <a:latin typeface="Cambria" pitchFamily="18" charset="0"/>
                <a:cs typeface="Times New Roman" pitchFamily="18" charset="0"/>
              </a:rPr>
              <a:t>.gov.tr</a:t>
            </a:r>
            <a:r>
              <a:rPr lang="tr-TR" sz="2200" b="1" dirty="0" smtClean="0">
                <a:solidFill>
                  <a:schemeClr val="bg1"/>
                </a:solidFill>
                <a:latin typeface="Times New Roman" pitchFamily="18" charset="0"/>
                <a:cs typeface="Times New Roman" pitchFamily="18" charset="0"/>
              </a:rPr>
              <a:t/>
            </a:r>
            <a:br>
              <a:rPr lang="tr-TR" sz="2200" b="1" dirty="0" smtClean="0">
                <a:solidFill>
                  <a:schemeClr val="bg1"/>
                </a:solidFill>
                <a:latin typeface="Times New Roman" pitchFamily="18" charset="0"/>
                <a:cs typeface="Times New Roman" pitchFamily="18" charset="0"/>
              </a:rPr>
            </a:br>
            <a:r>
              <a:rPr lang="tr-TR" sz="2200" b="1" dirty="0" smtClean="0">
                <a:solidFill>
                  <a:schemeClr val="bg1"/>
                </a:solidFill>
                <a:latin typeface="Times New Roman" pitchFamily="18" charset="0"/>
                <a:cs typeface="Times New Roman" pitchFamily="18" charset="0"/>
              </a:rPr>
              <a:t/>
            </a:r>
            <a:br>
              <a:rPr lang="tr-TR" sz="2200" b="1" dirty="0" smtClean="0">
                <a:solidFill>
                  <a:schemeClr val="bg1"/>
                </a:solidFill>
                <a:latin typeface="Times New Roman" pitchFamily="18" charset="0"/>
                <a:cs typeface="Times New Roman" pitchFamily="18" charset="0"/>
              </a:rPr>
            </a:br>
            <a:r>
              <a:rPr lang="tr-TR" sz="2000" b="1" dirty="0" smtClean="0">
                <a:solidFill>
                  <a:schemeClr val="bg1"/>
                </a:solidFill>
              </a:rPr>
              <a:t/>
            </a:r>
            <a:br>
              <a:rPr lang="tr-TR" sz="2000" b="1" dirty="0" smtClean="0">
                <a:solidFill>
                  <a:schemeClr val="bg1"/>
                </a:solidFill>
              </a:rPr>
            </a:br>
            <a:endParaRPr lang="tr-TR" sz="2000" b="1" dirty="0" smtClean="0">
              <a:solidFill>
                <a:schemeClr val="bg1"/>
              </a:solidFill>
              <a:latin typeface="Arial" charset="0"/>
              <a:cs typeface="Arial"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18205" y="428625"/>
            <a:ext cx="7092950" cy="461963"/>
          </a:xfrm>
          <a:prstGeom prst="rect">
            <a:avLst/>
          </a:prstGeom>
          <a:noFill/>
          <a:ln w="9525">
            <a:noFill/>
            <a:miter lim="800000"/>
            <a:headEnd/>
            <a:tailEnd/>
          </a:ln>
        </p:spPr>
        <p:txBody>
          <a:bodyPr>
            <a:spAutoFit/>
          </a:bodyPr>
          <a:lstStyle/>
          <a:p>
            <a:pPr algn="ctr">
              <a:spcBef>
                <a:spcPct val="50000"/>
              </a:spcBef>
            </a:pPr>
            <a:r>
              <a:rPr lang="tr-TR" sz="2400" b="1" dirty="0" smtClean="0">
                <a:solidFill>
                  <a:schemeClr val="bg1"/>
                </a:solidFill>
                <a:latin typeface="Times New Roman" pitchFamily="18" charset="0"/>
                <a:cs typeface="Times New Roman" pitchFamily="18" charset="0"/>
              </a:rPr>
              <a:t>	</a:t>
            </a:r>
            <a:r>
              <a:rPr lang="tr-TR" sz="2400" b="1" dirty="0" smtClean="0">
                <a:solidFill>
                  <a:schemeClr val="bg1"/>
                </a:solidFill>
                <a:latin typeface="Cambria" pitchFamily="18" charset="0"/>
                <a:cs typeface="Times New Roman" pitchFamily="18" charset="0"/>
              </a:rPr>
              <a:t>OKUL SAĞLIĞI ÇALIŞMALARI</a:t>
            </a:r>
            <a:endParaRPr lang="tr-TR" sz="2400" b="1" dirty="0">
              <a:solidFill>
                <a:schemeClr val="bg1"/>
              </a:solidFill>
              <a:latin typeface="Cambria" pitchFamily="18" charset="0"/>
              <a:cs typeface="Times New Roman" pitchFamily="18" charset="0"/>
            </a:endParaRPr>
          </a:p>
        </p:txBody>
      </p:sp>
      <p:sp>
        <p:nvSpPr>
          <p:cNvPr id="14" name="13 Dikdörtgen"/>
          <p:cNvSpPr/>
          <p:nvPr/>
        </p:nvSpPr>
        <p:spPr>
          <a:xfrm>
            <a:off x="2987824" y="836712"/>
            <a:ext cx="5940152" cy="4093428"/>
          </a:xfrm>
          <a:prstGeom prst="rect">
            <a:avLst/>
          </a:prstGeom>
        </p:spPr>
        <p:txBody>
          <a:bodyPr wrap="square">
            <a:normAutofit/>
          </a:bodyPr>
          <a:lstStyle/>
          <a:p>
            <a:pPr marL="180975" indent="-3175" algn="just">
              <a:tabLst>
                <a:tab pos="177800" algn="l"/>
              </a:tabLst>
            </a:pPr>
            <a:r>
              <a:rPr lang="tr-TR" sz="2200" dirty="0" smtClean="0">
                <a:latin typeface="Cambria" pitchFamily="18" charset="0"/>
                <a:cs typeface="Times New Roman" pitchFamily="18" charset="0"/>
              </a:rPr>
              <a:t>	</a:t>
            </a:r>
          </a:p>
          <a:p>
            <a:pPr marL="180975" indent="-3175" algn="just">
              <a:lnSpc>
                <a:spcPct val="150000"/>
              </a:lnSpc>
              <a:tabLst>
                <a:tab pos="177800" algn="l"/>
                <a:tab pos="542925" algn="l"/>
              </a:tabLst>
            </a:pPr>
            <a:r>
              <a:rPr lang="tr-TR" sz="2400" b="1" dirty="0" smtClean="0">
                <a:latin typeface="Cambria" pitchFamily="18" charset="0"/>
                <a:cs typeface="Times New Roman" pitchFamily="18" charset="0"/>
              </a:rPr>
              <a:t>Okul Sağlığı Çalışmaları</a:t>
            </a:r>
            <a:endParaRPr lang="tr-TR" sz="2400" dirty="0" smtClean="0">
              <a:latin typeface="Cambria" pitchFamily="18" charset="0"/>
              <a:cs typeface="Times New Roman" pitchFamily="18" charset="0"/>
            </a:endParaRPr>
          </a:p>
          <a:p>
            <a:pPr marL="180975" indent="-3175" algn="just">
              <a:tabLst>
                <a:tab pos="177800" algn="l"/>
                <a:tab pos="542925" algn="l"/>
              </a:tabLst>
            </a:pPr>
            <a:r>
              <a:rPr lang="tr-TR" sz="2400" dirty="0" smtClean="0">
                <a:latin typeface="Cambria" pitchFamily="18" charset="0"/>
                <a:cs typeface="Times New Roman" pitchFamily="18" charset="0"/>
              </a:rPr>
              <a:t>Öğrencilerin ve okul personelinin sağlığın değerlendirilmesi, geliştirilmesi, sağlıklı okul yaşamının sağlanması ve sürdürülmesi, öğrenciye ve dolayısıyla topluma sağlık eğitiminin verilebilmesi için yapılan çalışmaların tümüdür.</a:t>
            </a:r>
          </a:p>
          <a:p>
            <a:pPr algn="just">
              <a:tabLst>
                <a:tab pos="628650" algn="l"/>
              </a:tabLst>
            </a:pPr>
            <a:endParaRPr lang="tr-TR" sz="2200" dirty="0" smtClean="0">
              <a:latin typeface="Cambria" pitchFamily="18" charset="0"/>
              <a:cs typeface="Times New Roman" pitchFamily="18" charset="0"/>
            </a:endParaRPr>
          </a:p>
          <a:p>
            <a:pPr algn="just"/>
            <a:endParaRPr lang="tr-TR" sz="2200" dirty="0" smtClean="0">
              <a:latin typeface="Cambria" pitchFamily="18" charset="0"/>
              <a:cs typeface="Times New Roman" pitchFamily="18" charset="0"/>
            </a:endParaRPr>
          </a:p>
          <a:p>
            <a:pPr algn="just"/>
            <a:endParaRPr lang="tr-TR" sz="2200" dirty="0" smtClean="0">
              <a:latin typeface="Cambria" pitchFamily="18" charset="0"/>
              <a:cs typeface="Times New Roman" pitchFamily="18" charset="0"/>
            </a:endParaRPr>
          </a:p>
          <a:p>
            <a:pPr algn="just"/>
            <a:endParaRPr lang="tr-TR" sz="2000" dirty="0" smtClean="0">
              <a:latin typeface="Times New Roman" pitchFamily="18" charset="0"/>
              <a:cs typeface="Times New Roman" pitchFamily="18" charset="0"/>
            </a:endParaRPr>
          </a:p>
          <a:p>
            <a:pPr algn="just"/>
            <a:endParaRPr lang="tr-TR" sz="2000" dirty="0">
              <a:latin typeface="Times New Roman" pitchFamily="18" charset="0"/>
              <a:cs typeface="Times New Roman" pitchFamily="18" charset="0"/>
            </a:endParaRPr>
          </a:p>
        </p:txBody>
      </p:sp>
      <p:pic>
        <p:nvPicPr>
          <p:cNvPr id="21506" name="Picture 2" descr="http://www.gundem70.com/upload/resimler/haber/2012062215224320_1.jpg"/>
          <p:cNvPicPr>
            <a:picLocks noChangeAspect="1" noChangeArrowheads="1"/>
          </p:cNvPicPr>
          <p:nvPr/>
        </p:nvPicPr>
        <p:blipFill>
          <a:blip r:embed="rId4" cstate="print"/>
          <a:srcRect l="3219" r="6223"/>
          <a:stretch>
            <a:fillRect/>
          </a:stretch>
        </p:blipFill>
        <p:spPr bwMode="auto">
          <a:xfrm>
            <a:off x="179512" y="3573016"/>
            <a:ext cx="2986003" cy="2034538"/>
          </a:xfrm>
          <a:prstGeom prst="rect">
            <a:avLst/>
          </a:prstGeom>
          <a:noFill/>
        </p:spPr>
      </p:pic>
      <p:pic>
        <p:nvPicPr>
          <p:cNvPr id="38914" name="Picture 2" descr="http://www.habercim19.com/images/upload/image/%C3%96%C4%9ERENC%C4%B0LERE%20KKKA%20E%C4%9E%C4%B0T%C4%B0M%C4%B0.jpg"/>
          <p:cNvPicPr>
            <a:picLocks noChangeAspect="1" noChangeArrowheads="1"/>
          </p:cNvPicPr>
          <p:nvPr/>
        </p:nvPicPr>
        <p:blipFill>
          <a:blip r:embed="rId5" cstate="print"/>
          <a:srcRect r="19394"/>
          <a:stretch>
            <a:fillRect/>
          </a:stretch>
        </p:blipFill>
        <p:spPr bwMode="auto">
          <a:xfrm>
            <a:off x="179512" y="1412776"/>
            <a:ext cx="2952328" cy="197220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18205" y="428625"/>
            <a:ext cx="7092950" cy="461963"/>
          </a:xfrm>
          <a:prstGeom prst="rect">
            <a:avLst/>
          </a:prstGeom>
          <a:noFill/>
          <a:ln w="9525">
            <a:noFill/>
            <a:miter lim="800000"/>
            <a:headEnd/>
            <a:tailEnd/>
          </a:ln>
        </p:spPr>
        <p:txBody>
          <a:bodyPr>
            <a:spAutoFit/>
          </a:bodyPr>
          <a:lstStyle/>
          <a:p>
            <a:pPr algn="ctr">
              <a:spcBef>
                <a:spcPct val="50000"/>
              </a:spcBef>
            </a:pPr>
            <a:r>
              <a:rPr lang="tr-TR" sz="2400" b="1" dirty="0" smtClean="0">
                <a:solidFill>
                  <a:schemeClr val="bg1"/>
                </a:solidFill>
                <a:latin typeface="Cambria" pitchFamily="18" charset="0"/>
                <a:cs typeface="Times New Roman" pitchFamily="18" charset="0"/>
              </a:rPr>
              <a:t>OKUL SAĞLIĞI ÇALIŞMALARI</a:t>
            </a:r>
            <a:endParaRPr lang="tr-TR" sz="2400" b="1" dirty="0">
              <a:solidFill>
                <a:schemeClr val="bg1"/>
              </a:solidFill>
              <a:latin typeface="Cambria" pitchFamily="18" charset="0"/>
              <a:cs typeface="Times New Roman" pitchFamily="18" charset="0"/>
            </a:endParaRPr>
          </a:p>
        </p:txBody>
      </p:sp>
      <p:sp>
        <p:nvSpPr>
          <p:cNvPr id="9" name="8 Dikdörtgen"/>
          <p:cNvSpPr/>
          <p:nvPr/>
        </p:nvSpPr>
        <p:spPr>
          <a:xfrm>
            <a:off x="0" y="1071546"/>
            <a:ext cx="9144000" cy="5647700"/>
          </a:xfrm>
          <a:prstGeom prst="rect">
            <a:avLst/>
          </a:prstGeom>
        </p:spPr>
        <p:txBody>
          <a:bodyPr wrap="square">
            <a:spAutoFit/>
          </a:bodyPr>
          <a:lstStyle/>
          <a:p>
            <a:pPr marL="514350" indent="-514350"/>
            <a:endParaRPr lang="tr-TR" sz="2000" dirty="0" smtClean="0">
              <a:latin typeface="Times New Roman" pitchFamily="18" charset="0"/>
              <a:cs typeface="Times New Roman" pitchFamily="18" charset="0"/>
            </a:endParaRPr>
          </a:p>
          <a:p>
            <a:pPr marL="514350" lvl="1" indent="-514350"/>
            <a:r>
              <a:rPr lang="tr-TR" sz="2400" b="1" dirty="0" smtClean="0">
                <a:latin typeface="Cambria" pitchFamily="18" charset="0"/>
                <a:cs typeface="Times New Roman" pitchFamily="18" charset="0"/>
              </a:rPr>
              <a:t>        </a:t>
            </a:r>
            <a:r>
              <a:rPr lang="en-AU" sz="2400" b="1" dirty="0" err="1" smtClean="0">
                <a:latin typeface="Cambria" pitchFamily="18" charset="0"/>
                <a:cs typeface="Times New Roman" pitchFamily="18" charset="0"/>
              </a:rPr>
              <a:t>Okul</a:t>
            </a:r>
            <a:r>
              <a:rPr lang="en-AU" sz="2400" b="1" dirty="0" smtClean="0">
                <a:latin typeface="Cambria" pitchFamily="18" charset="0"/>
                <a:cs typeface="Times New Roman" pitchFamily="18" charset="0"/>
              </a:rPr>
              <a:t> </a:t>
            </a:r>
            <a:r>
              <a:rPr lang="en-AU" sz="2400" b="1" dirty="0" err="1" smtClean="0">
                <a:latin typeface="Cambria" pitchFamily="18" charset="0"/>
                <a:cs typeface="Times New Roman" pitchFamily="18" charset="0"/>
              </a:rPr>
              <a:t>Sağlığı</a:t>
            </a:r>
            <a:r>
              <a:rPr lang="en-AU" sz="2400" b="1" dirty="0" smtClean="0">
                <a:latin typeface="Cambria" pitchFamily="18" charset="0"/>
                <a:cs typeface="Times New Roman" pitchFamily="18" charset="0"/>
              </a:rPr>
              <a:t> </a:t>
            </a:r>
            <a:r>
              <a:rPr lang="tr-TR" sz="2400" b="1" dirty="0" smtClean="0">
                <a:latin typeface="Cambria" pitchFamily="18" charset="0"/>
                <a:cs typeface="Times New Roman" pitchFamily="18" charset="0"/>
              </a:rPr>
              <a:t>Çalışmaları </a:t>
            </a:r>
            <a:r>
              <a:rPr lang="en-AU" sz="2400" b="1" dirty="0" err="1" smtClean="0">
                <a:latin typeface="Cambria" pitchFamily="18" charset="0"/>
                <a:cs typeface="Times New Roman" pitchFamily="18" charset="0"/>
              </a:rPr>
              <a:t>Neden</a:t>
            </a:r>
            <a:r>
              <a:rPr lang="en-AU" sz="2400" b="1" dirty="0" smtClean="0">
                <a:latin typeface="Cambria" pitchFamily="18" charset="0"/>
                <a:cs typeface="Times New Roman" pitchFamily="18" charset="0"/>
              </a:rPr>
              <a:t> </a:t>
            </a:r>
            <a:r>
              <a:rPr lang="en-AU" sz="2400" b="1" dirty="0" err="1" smtClean="0">
                <a:latin typeface="Cambria" pitchFamily="18" charset="0"/>
                <a:cs typeface="Times New Roman" pitchFamily="18" charset="0"/>
              </a:rPr>
              <a:t>Önemli</a:t>
            </a:r>
            <a:r>
              <a:rPr lang="tr-TR" sz="2400" b="1" dirty="0" smtClean="0">
                <a:latin typeface="Cambria" pitchFamily="18" charset="0"/>
                <a:cs typeface="Times New Roman" pitchFamily="18" charset="0"/>
              </a:rPr>
              <a:t>?</a:t>
            </a:r>
          </a:p>
          <a:p>
            <a:pPr marL="514350" indent="-514350"/>
            <a:endParaRPr lang="tr-TR" sz="2400" b="1" dirty="0" smtClean="0">
              <a:latin typeface="Cambria" pitchFamily="18" charset="0"/>
              <a:cs typeface="Times New Roman" pitchFamily="18" charset="0"/>
            </a:endParaRPr>
          </a:p>
          <a:p>
            <a:pPr marL="1000125" lvl="2" indent="-361950">
              <a:lnSpc>
                <a:spcPct val="150000"/>
              </a:lnSpc>
              <a:buFont typeface="Wingdings" pitchFamily="2" charset="2"/>
              <a:buChar char="Ø"/>
              <a:tabLst>
                <a:tab pos="542925" algn="l"/>
              </a:tabLst>
            </a:pPr>
            <a:r>
              <a:rPr lang="tr-TR" sz="2400" dirty="0" smtClean="0">
                <a:latin typeface="Cambria" pitchFamily="18" charset="0"/>
                <a:ea typeface="Times New Roman" pitchFamily="18" charset="0"/>
                <a:cs typeface="Times New Roman" pitchFamily="18" charset="0"/>
              </a:rPr>
              <a:t>61.201</a:t>
            </a:r>
            <a:r>
              <a:rPr lang="en-AU" sz="2400" dirty="0" smtClean="0">
                <a:latin typeface="Cambria" pitchFamily="18" charset="0"/>
                <a:cs typeface="Times New Roman" pitchFamily="18" charset="0"/>
              </a:rPr>
              <a:t> bin </a:t>
            </a:r>
            <a:r>
              <a:rPr lang="en-AU" sz="2400" dirty="0" err="1" smtClean="0">
                <a:latin typeface="Cambria" pitchFamily="18" charset="0"/>
                <a:cs typeface="Times New Roman" pitchFamily="18" charset="0"/>
              </a:rPr>
              <a:t>okul</a:t>
            </a:r>
            <a:endParaRPr lang="en-AU" sz="2400" dirty="0" smtClean="0">
              <a:latin typeface="Cambria" pitchFamily="18" charset="0"/>
              <a:cs typeface="Times New Roman" pitchFamily="18" charset="0"/>
            </a:endParaRPr>
          </a:p>
          <a:p>
            <a:pPr marL="1000125" lvl="2" indent="-361950">
              <a:lnSpc>
                <a:spcPct val="150000"/>
              </a:lnSpc>
              <a:buFont typeface="Wingdings" pitchFamily="2" charset="2"/>
              <a:buChar char="Ø"/>
              <a:tabLst>
                <a:tab pos="542925" algn="l"/>
              </a:tabLst>
            </a:pPr>
            <a:r>
              <a:rPr lang="tr-TR" sz="2400" dirty="0" smtClean="0">
                <a:latin typeface="Cambria" pitchFamily="18" charset="0"/>
                <a:cs typeface="Times New Roman" pitchFamily="18" charset="0"/>
              </a:rPr>
              <a:t>4</a:t>
            </a:r>
            <a:r>
              <a:rPr lang="en-AU" sz="2400" dirty="0" smtClean="0">
                <a:latin typeface="Cambria" pitchFamily="18" charset="0"/>
                <a:cs typeface="Times New Roman" pitchFamily="18" charset="0"/>
              </a:rPr>
              <a:t>-18 </a:t>
            </a:r>
            <a:r>
              <a:rPr lang="en-AU" sz="2400" dirty="0" err="1" smtClean="0">
                <a:latin typeface="Cambria" pitchFamily="18" charset="0"/>
                <a:cs typeface="Times New Roman" pitchFamily="18" charset="0"/>
              </a:rPr>
              <a:t>ya</a:t>
            </a:r>
            <a:r>
              <a:rPr lang="tr-TR" sz="2400" dirty="0" smtClean="0">
                <a:latin typeface="Cambria" pitchFamily="18" charset="0"/>
                <a:cs typeface="Times New Roman" pitchFamily="18" charset="0"/>
              </a:rPr>
              <a:t>ş</a:t>
            </a:r>
            <a:r>
              <a:rPr lang="en-AU" sz="2400" dirty="0" smtClean="0">
                <a:latin typeface="Cambria" pitchFamily="18" charset="0"/>
                <a:cs typeface="Times New Roman" pitchFamily="18" charset="0"/>
              </a:rPr>
              <a:t> </a:t>
            </a:r>
            <a:r>
              <a:rPr lang="en-AU" sz="2400" dirty="0" err="1" smtClean="0">
                <a:latin typeface="Cambria" pitchFamily="18" charset="0"/>
                <a:cs typeface="Times New Roman" pitchFamily="18" charset="0"/>
              </a:rPr>
              <a:t>grubu</a:t>
            </a:r>
            <a:r>
              <a:rPr lang="en-AU" sz="2400" dirty="0" smtClean="0">
                <a:latin typeface="Cambria" pitchFamily="18" charset="0"/>
                <a:cs typeface="Times New Roman" pitchFamily="18" charset="0"/>
              </a:rPr>
              <a:t> 1</a:t>
            </a:r>
            <a:r>
              <a:rPr lang="tr-TR" sz="2400" dirty="0" smtClean="0">
                <a:latin typeface="Cambria" pitchFamily="18" charset="0"/>
                <a:cs typeface="Times New Roman" pitchFamily="18" charset="0"/>
              </a:rPr>
              <a:t>7,5 </a:t>
            </a:r>
            <a:r>
              <a:rPr lang="en-AU" sz="2400" dirty="0" err="1" smtClean="0">
                <a:latin typeface="Cambria" pitchFamily="18" charset="0"/>
                <a:cs typeface="Times New Roman" pitchFamily="18" charset="0"/>
              </a:rPr>
              <a:t>milyon</a:t>
            </a:r>
            <a:r>
              <a:rPr lang="en-AU" sz="2400" dirty="0" smtClean="0">
                <a:latin typeface="Cambria" pitchFamily="18" charset="0"/>
                <a:cs typeface="Times New Roman" pitchFamily="18" charset="0"/>
              </a:rPr>
              <a:t> </a:t>
            </a:r>
            <a:r>
              <a:rPr lang="en-AU" sz="2400" dirty="0" err="1" smtClean="0">
                <a:latin typeface="Cambria" pitchFamily="18" charset="0"/>
                <a:cs typeface="Times New Roman" pitchFamily="18" charset="0"/>
              </a:rPr>
              <a:t>öğrenci</a:t>
            </a:r>
            <a:endParaRPr lang="en-AU" sz="2400" dirty="0" smtClean="0">
              <a:latin typeface="Cambria" pitchFamily="18" charset="0"/>
              <a:cs typeface="Times New Roman" pitchFamily="18" charset="0"/>
            </a:endParaRPr>
          </a:p>
          <a:p>
            <a:pPr marL="1000125" lvl="2" indent="-361950">
              <a:lnSpc>
                <a:spcPct val="150000"/>
              </a:lnSpc>
              <a:buFont typeface="Wingdings" pitchFamily="2" charset="2"/>
              <a:buChar char="Ø"/>
              <a:tabLst>
                <a:tab pos="542925" algn="l"/>
              </a:tabLst>
            </a:pPr>
            <a:r>
              <a:rPr lang="tr-TR" sz="2400" dirty="0" smtClean="0">
                <a:latin typeface="Cambria" pitchFamily="18" charset="0"/>
                <a:cs typeface="Times New Roman" pitchFamily="18" charset="0"/>
              </a:rPr>
              <a:t>994</a:t>
            </a:r>
            <a:r>
              <a:rPr lang="en-AU" sz="2400" dirty="0" smtClean="0">
                <a:latin typeface="Cambria" pitchFamily="18" charset="0"/>
                <a:cs typeface="Times New Roman" pitchFamily="18" charset="0"/>
              </a:rPr>
              <a:t> bin </a:t>
            </a:r>
            <a:r>
              <a:rPr lang="en-AU" sz="2400" dirty="0" err="1" smtClean="0">
                <a:latin typeface="Cambria" pitchFamily="18" charset="0"/>
                <a:cs typeface="Times New Roman" pitchFamily="18" charset="0"/>
              </a:rPr>
              <a:t>öğretmen</a:t>
            </a:r>
            <a:r>
              <a:rPr lang="en-AU" sz="2400" dirty="0" smtClean="0">
                <a:latin typeface="Cambria" pitchFamily="18" charset="0"/>
                <a:cs typeface="Times New Roman" pitchFamily="18" charset="0"/>
              </a:rPr>
              <a:t> + </a:t>
            </a:r>
            <a:r>
              <a:rPr lang="en-AU" sz="2400" dirty="0" err="1" smtClean="0">
                <a:latin typeface="Cambria" pitchFamily="18" charset="0"/>
                <a:cs typeface="Times New Roman" pitchFamily="18" charset="0"/>
              </a:rPr>
              <a:t>personel</a:t>
            </a:r>
            <a:endParaRPr lang="en-AU" sz="2400" dirty="0" smtClean="0">
              <a:latin typeface="Cambria" pitchFamily="18" charset="0"/>
              <a:cs typeface="Times New Roman" pitchFamily="18" charset="0"/>
            </a:endParaRPr>
          </a:p>
          <a:p>
            <a:pPr marL="1000125" lvl="2" indent="-361950">
              <a:lnSpc>
                <a:spcPct val="150000"/>
              </a:lnSpc>
              <a:buFont typeface="Wingdings" pitchFamily="2" charset="2"/>
              <a:buChar char="Ø"/>
              <a:tabLst>
                <a:tab pos="542925" algn="l"/>
              </a:tabLst>
            </a:pPr>
            <a:r>
              <a:rPr lang="en-AU" sz="2400" b="1" u="sng" dirty="0" err="1" smtClean="0">
                <a:latin typeface="Cambria" pitchFamily="18" charset="0"/>
                <a:cs typeface="Times New Roman" pitchFamily="18" charset="0"/>
              </a:rPr>
              <a:t>Okul</a:t>
            </a:r>
            <a:r>
              <a:rPr lang="en-AU" sz="2400" b="1" u="sng" dirty="0" smtClean="0">
                <a:latin typeface="Cambria" pitchFamily="18" charset="0"/>
                <a:cs typeface="Times New Roman" pitchFamily="18" charset="0"/>
              </a:rPr>
              <a:t> </a:t>
            </a:r>
            <a:r>
              <a:rPr lang="en-AU" sz="2400" b="1" u="sng" dirty="0" err="1" smtClean="0">
                <a:latin typeface="Cambria" pitchFamily="18" charset="0"/>
                <a:cs typeface="Times New Roman" pitchFamily="18" charset="0"/>
              </a:rPr>
              <a:t>çocukları</a:t>
            </a:r>
            <a:r>
              <a:rPr lang="en-AU" sz="2400" b="1" u="sng" dirty="0" smtClean="0">
                <a:latin typeface="Cambria" pitchFamily="18" charset="0"/>
                <a:cs typeface="Times New Roman" pitchFamily="18" charset="0"/>
              </a:rPr>
              <a:t> </a:t>
            </a:r>
            <a:r>
              <a:rPr lang="en-AU" sz="2400" b="1" u="sng" dirty="0" err="1" smtClean="0">
                <a:latin typeface="Cambria" pitchFamily="18" charset="0"/>
                <a:cs typeface="Times New Roman" pitchFamily="18" charset="0"/>
              </a:rPr>
              <a:t>nüfusumuzun</a:t>
            </a:r>
            <a:r>
              <a:rPr lang="en-AU" sz="2400" b="1" u="sng" dirty="0" smtClean="0">
                <a:latin typeface="Cambria" pitchFamily="18" charset="0"/>
                <a:cs typeface="Times New Roman" pitchFamily="18" charset="0"/>
              </a:rPr>
              <a:t> %2</a:t>
            </a:r>
            <a:r>
              <a:rPr lang="tr-TR" sz="2400" b="1" u="sng" dirty="0" smtClean="0">
                <a:latin typeface="Cambria" pitchFamily="18" charset="0"/>
                <a:cs typeface="Times New Roman" pitchFamily="18" charset="0"/>
              </a:rPr>
              <a:t>2</a:t>
            </a:r>
            <a:r>
              <a:rPr lang="en-AU" sz="2400" b="1" u="sng" dirty="0" smtClean="0">
                <a:latin typeface="Cambria" pitchFamily="18" charset="0"/>
                <a:cs typeface="Times New Roman" pitchFamily="18" charset="0"/>
              </a:rPr>
              <a:t>’</a:t>
            </a:r>
            <a:r>
              <a:rPr lang="tr-TR" sz="2400" b="1" u="sng" dirty="0" smtClean="0">
                <a:latin typeface="Cambria" pitchFamily="18" charset="0"/>
                <a:cs typeface="Times New Roman" pitchFamily="18" charset="0"/>
              </a:rPr>
              <a:t>s</a:t>
            </a:r>
            <a:r>
              <a:rPr lang="en-AU" sz="2400" b="1" u="sng" dirty="0" err="1" smtClean="0">
                <a:latin typeface="Cambria" pitchFamily="18" charset="0"/>
                <a:cs typeface="Times New Roman" pitchFamily="18" charset="0"/>
              </a:rPr>
              <a:t>ini</a:t>
            </a:r>
            <a:r>
              <a:rPr lang="en-AU" sz="2400" b="1" u="sng" dirty="0" smtClean="0">
                <a:latin typeface="Cambria" pitchFamily="18" charset="0"/>
                <a:cs typeface="Times New Roman" pitchFamily="18" charset="0"/>
              </a:rPr>
              <a:t> </a:t>
            </a:r>
            <a:r>
              <a:rPr lang="en-AU" sz="2400" b="1" u="sng" dirty="0" err="1" smtClean="0">
                <a:latin typeface="Cambria" pitchFamily="18" charset="0"/>
                <a:cs typeface="Times New Roman" pitchFamily="18" charset="0"/>
              </a:rPr>
              <a:t>oluşturuyor</a:t>
            </a:r>
            <a:r>
              <a:rPr lang="en-AU" sz="2400" b="1" dirty="0" smtClean="0">
                <a:latin typeface="Cambria" pitchFamily="18" charset="0"/>
                <a:cs typeface="Times New Roman" pitchFamily="18" charset="0"/>
              </a:rPr>
              <a:t>!</a:t>
            </a:r>
          </a:p>
          <a:p>
            <a:pPr marL="542925" lvl="1" indent="-361950">
              <a:lnSpc>
                <a:spcPct val="150000"/>
              </a:lnSpc>
              <a:buFont typeface="Wingdings" pitchFamily="2" charset="2"/>
              <a:buChar char="Ø"/>
              <a:tabLst>
                <a:tab pos="542925" algn="l"/>
              </a:tabLst>
            </a:pPr>
            <a:endParaRPr lang="tr-TR" sz="2200" dirty="0" smtClean="0">
              <a:latin typeface="Cambria" pitchFamily="18" charset="0"/>
              <a:cs typeface="Times New Roman" pitchFamily="18" charset="0"/>
            </a:endParaRPr>
          </a:p>
          <a:p>
            <a:pPr marL="803275" lvl="1" indent="-514350">
              <a:lnSpc>
                <a:spcPct val="150000"/>
              </a:lnSpc>
              <a:tabLst>
                <a:tab pos="542925" algn="l"/>
              </a:tabLst>
            </a:pPr>
            <a:endParaRPr lang="tr-TR" sz="2400" dirty="0" smtClean="0">
              <a:latin typeface="Times New Roman" pitchFamily="18" charset="0"/>
              <a:cs typeface="Times New Roman" pitchFamily="18" charset="0"/>
            </a:endParaRPr>
          </a:p>
          <a:p>
            <a:pPr marL="514350" indent="-514350"/>
            <a:endParaRPr lang="tr-TR" sz="2000" dirty="0" smtClean="0">
              <a:latin typeface="Times New Roman" pitchFamily="18" charset="0"/>
              <a:cs typeface="Times New Roman" pitchFamily="18" charset="0"/>
            </a:endParaRPr>
          </a:p>
          <a:p>
            <a:pPr marL="514350" indent="-514350">
              <a:buFont typeface="+mj-lt"/>
              <a:buAutoNum type="arabicPeriod"/>
            </a:pPr>
            <a:endParaRPr lang="tr-TR" sz="2000" dirty="0" smtClean="0">
              <a:latin typeface="Times New Roman" pitchFamily="18" charset="0"/>
              <a:cs typeface="Times New Roman" pitchFamily="18" charset="0"/>
            </a:endParaRPr>
          </a:p>
          <a:p>
            <a:pPr marL="514350" indent="-514350">
              <a:buFont typeface="+mj-lt"/>
              <a:buAutoNum type="arabicPeriod"/>
            </a:pPr>
            <a:endParaRPr lang="tr-TR" sz="2000" dirty="0" smtClean="0">
              <a:latin typeface="Times New Roman" pitchFamily="18" charset="0"/>
              <a:cs typeface="Times New Roman" pitchFamily="18" charset="0"/>
            </a:endParaRPr>
          </a:p>
          <a:p>
            <a:pPr marL="514350" indent="-514350">
              <a:buFont typeface="+mj-lt"/>
              <a:buAutoNum type="arabicPeriod"/>
            </a:pPr>
            <a:endParaRPr lang="tr-T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18205" y="428625"/>
            <a:ext cx="7092950" cy="461963"/>
          </a:xfrm>
          <a:prstGeom prst="rect">
            <a:avLst/>
          </a:prstGeom>
          <a:noFill/>
          <a:ln w="9525">
            <a:noFill/>
            <a:miter lim="800000"/>
            <a:headEnd/>
            <a:tailEnd/>
          </a:ln>
        </p:spPr>
        <p:txBody>
          <a:bodyPr>
            <a:spAutoFit/>
          </a:bodyPr>
          <a:lstStyle/>
          <a:p>
            <a:pPr algn="ctr">
              <a:spcBef>
                <a:spcPct val="50000"/>
              </a:spcBef>
            </a:pPr>
            <a:r>
              <a:rPr lang="tr-TR" sz="2400" b="1" dirty="0" smtClean="0">
                <a:solidFill>
                  <a:schemeClr val="bg1"/>
                </a:solidFill>
                <a:latin typeface="Cambria" pitchFamily="18" charset="0"/>
                <a:cs typeface="Times New Roman" pitchFamily="18" charset="0"/>
              </a:rPr>
              <a:t>OKUL SAĞLIĞI ÇALIŞMALARI</a:t>
            </a:r>
            <a:endParaRPr lang="tr-TR" sz="2400" b="1" dirty="0">
              <a:solidFill>
                <a:schemeClr val="bg1"/>
              </a:solidFill>
              <a:latin typeface="Cambria" pitchFamily="18" charset="0"/>
              <a:cs typeface="Times New Roman" pitchFamily="18" charset="0"/>
            </a:endParaRPr>
          </a:p>
        </p:txBody>
      </p:sp>
      <p:sp>
        <p:nvSpPr>
          <p:cNvPr id="9" name="8 Dikdörtgen"/>
          <p:cNvSpPr/>
          <p:nvPr/>
        </p:nvSpPr>
        <p:spPr>
          <a:xfrm>
            <a:off x="0" y="600363"/>
            <a:ext cx="9144000" cy="8787021"/>
          </a:xfrm>
          <a:prstGeom prst="rect">
            <a:avLst/>
          </a:prstGeom>
        </p:spPr>
        <p:txBody>
          <a:bodyPr wrap="square" anchor="ctr">
            <a:spAutoFit/>
          </a:bodyPr>
          <a:lstStyle/>
          <a:p>
            <a:pPr marL="514350" indent="-514350"/>
            <a:endParaRPr lang="tr-TR" sz="2000" dirty="0" smtClean="0">
              <a:latin typeface="Times New Roman" pitchFamily="18" charset="0"/>
              <a:cs typeface="Times New Roman" pitchFamily="18" charset="0"/>
            </a:endParaRPr>
          </a:p>
          <a:p>
            <a:pPr marL="514350" indent="-514350">
              <a:lnSpc>
                <a:spcPct val="150000"/>
              </a:lnSpc>
            </a:pPr>
            <a:r>
              <a:rPr lang="tr-TR" sz="2400" b="1" dirty="0" smtClean="0">
                <a:latin typeface="Cambria" pitchFamily="18" charset="0"/>
                <a:cs typeface="Times New Roman" pitchFamily="18" charset="0"/>
              </a:rPr>
              <a:t>        </a:t>
            </a:r>
            <a:r>
              <a:rPr lang="en-AU" sz="2400" b="1" dirty="0" err="1" smtClean="0">
                <a:latin typeface="Cambria" pitchFamily="18" charset="0"/>
                <a:cs typeface="Times New Roman" pitchFamily="18" charset="0"/>
              </a:rPr>
              <a:t>Okul</a:t>
            </a:r>
            <a:r>
              <a:rPr lang="en-AU" sz="2400" b="1" dirty="0" smtClean="0">
                <a:latin typeface="Cambria" pitchFamily="18" charset="0"/>
                <a:cs typeface="Times New Roman" pitchFamily="18" charset="0"/>
              </a:rPr>
              <a:t> </a:t>
            </a:r>
            <a:r>
              <a:rPr lang="en-AU" sz="2400" b="1" dirty="0" err="1" smtClean="0">
                <a:latin typeface="Cambria" pitchFamily="18" charset="0"/>
                <a:cs typeface="Times New Roman" pitchFamily="18" charset="0"/>
              </a:rPr>
              <a:t>Sağlığı</a:t>
            </a:r>
            <a:r>
              <a:rPr lang="en-AU" sz="2400" b="1" dirty="0" smtClean="0">
                <a:latin typeface="Cambria" pitchFamily="18" charset="0"/>
                <a:cs typeface="Times New Roman" pitchFamily="18" charset="0"/>
              </a:rPr>
              <a:t> </a:t>
            </a:r>
            <a:r>
              <a:rPr lang="tr-TR" sz="2400" b="1" dirty="0" smtClean="0">
                <a:latin typeface="Cambria" pitchFamily="18" charset="0"/>
                <a:cs typeface="Times New Roman" pitchFamily="18" charset="0"/>
              </a:rPr>
              <a:t>Çalışmaları</a:t>
            </a:r>
            <a:r>
              <a:rPr lang="en-AU" sz="2400" b="1" dirty="0" smtClean="0">
                <a:latin typeface="Cambria" pitchFamily="18" charset="0"/>
                <a:cs typeface="Times New Roman" pitchFamily="18" charset="0"/>
              </a:rPr>
              <a:t> </a:t>
            </a:r>
            <a:r>
              <a:rPr lang="en-AU" sz="2400" b="1" dirty="0" err="1" smtClean="0">
                <a:latin typeface="Cambria" pitchFamily="18" charset="0"/>
                <a:cs typeface="Times New Roman" pitchFamily="18" charset="0"/>
              </a:rPr>
              <a:t>Neden</a:t>
            </a:r>
            <a:r>
              <a:rPr lang="en-AU" sz="2400" b="1" dirty="0" smtClean="0">
                <a:latin typeface="Cambria" pitchFamily="18" charset="0"/>
                <a:cs typeface="Times New Roman" pitchFamily="18" charset="0"/>
              </a:rPr>
              <a:t> </a:t>
            </a:r>
            <a:r>
              <a:rPr lang="en-AU" sz="2400" b="1" dirty="0" err="1" smtClean="0">
                <a:latin typeface="Cambria" pitchFamily="18" charset="0"/>
                <a:cs typeface="Times New Roman" pitchFamily="18" charset="0"/>
              </a:rPr>
              <a:t>Önemli</a:t>
            </a:r>
            <a:r>
              <a:rPr lang="tr-TR" sz="2400" b="1" dirty="0" smtClean="0">
                <a:latin typeface="Cambria" pitchFamily="18" charset="0"/>
                <a:cs typeface="Times New Roman" pitchFamily="18" charset="0"/>
              </a:rPr>
              <a:t>?</a:t>
            </a:r>
          </a:p>
          <a:p>
            <a:pPr marL="722313" lvl="1" indent="-457200">
              <a:buFont typeface="Wingdings" pitchFamily="2" charset="2"/>
              <a:buChar char="Ø"/>
              <a:tabLst>
                <a:tab pos="630238" algn="l"/>
              </a:tabLst>
            </a:pPr>
            <a:r>
              <a:rPr lang="tr-TR" sz="2400" dirty="0" smtClean="0">
                <a:latin typeface="Cambria" pitchFamily="18" charset="0"/>
                <a:cs typeface="Times New Roman" pitchFamily="18" charset="0"/>
              </a:rPr>
              <a:t>Erken fark edilen büyüme-gelişme  bozukluklarının önüne</a:t>
            </a:r>
          </a:p>
          <a:p>
            <a:pPr marL="722313" lvl="1" indent="-457200">
              <a:tabLst>
                <a:tab pos="630238" algn="l"/>
              </a:tabLst>
            </a:pPr>
            <a:r>
              <a:rPr lang="tr-TR" sz="2400" dirty="0" smtClean="0">
                <a:latin typeface="Cambria" pitchFamily="18" charset="0"/>
                <a:cs typeface="Times New Roman" pitchFamily="18" charset="0"/>
              </a:rPr>
              <a:t>       geçmek daha kolaydır. </a:t>
            </a:r>
          </a:p>
          <a:p>
            <a:pPr marL="722313" lvl="1" indent="-457200">
              <a:buFont typeface="Wingdings" pitchFamily="2" charset="2"/>
              <a:buChar char="Ø"/>
              <a:tabLst>
                <a:tab pos="630238" algn="l"/>
              </a:tabLst>
            </a:pPr>
            <a:r>
              <a:rPr lang="tr-TR" sz="2400" dirty="0" smtClean="0">
                <a:latin typeface="Cambria" pitchFamily="18" charset="0"/>
                <a:cs typeface="Times New Roman" pitchFamily="18" charset="0"/>
              </a:rPr>
              <a:t>Bu dönemde alınacak koruyucu önlemler  yaşam boyu yararlı olur.</a:t>
            </a:r>
          </a:p>
          <a:p>
            <a:pPr marL="722313" lvl="1" indent="-457200">
              <a:buFont typeface="Wingdings" pitchFamily="2" charset="2"/>
              <a:buChar char="Ø"/>
              <a:tabLst>
                <a:tab pos="630238" algn="l"/>
              </a:tabLst>
            </a:pPr>
            <a:r>
              <a:rPr lang="tr-TR" sz="2400" dirty="0" smtClean="0">
                <a:latin typeface="Cambria" pitchFamily="18" charset="0"/>
                <a:cs typeface="Times New Roman" pitchFamily="18" charset="0"/>
              </a:rPr>
              <a:t>Okul ortamında kazaların gelişmesi olasılığı </a:t>
            </a:r>
          </a:p>
          <a:p>
            <a:pPr marL="722313" lvl="1" indent="-457200">
              <a:tabLst>
                <a:tab pos="630238" algn="l"/>
              </a:tabLst>
            </a:pPr>
            <a:r>
              <a:rPr lang="tr-TR" sz="2400" dirty="0" smtClean="0">
                <a:latin typeface="Cambria" pitchFamily="18" charset="0"/>
                <a:cs typeface="Times New Roman" pitchFamily="18" charset="0"/>
              </a:rPr>
              <a:t>       fazladır.</a:t>
            </a:r>
          </a:p>
          <a:p>
            <a:pPr marL="722313" lvl="1" indent="-457200">
              <a:buFont typeface="Wingdings" pitchFamily="2" charset="2"/>
              <a:buChar char="Ø"/>
              <a:tabLst>
                <a:tab pos="630238" algn="l"/>
              </a:tabLst>
            </a:pPr>
            <a:r>
              <a:rPr lang="tr-TR" sz="2400" dirty="0" smtClean="0">
                <a:latin typeface="Cambria" pitchFamily="18" charset="0"/>
                <a:cs typeface="Times New Roman" pitchFamily="18" charset="0"/>
              </a:rPr>
              <a:t>Görme ve işitme sorunları onları başarısızlığa götürebilir. </a:t>
            </a:r>
          </a:p>
          <a:p>
            <a:pPr marL="722313" lvl="1" indent="-457200">
              <a:buFont typeface="Wingdings" pitchFamily="2" charset="2"/>
              <a:buChar char="Ø"/>
              <a:tabLst>
                <a:tab pos="630238" algn="l"/>
              </a:tabLst>
            </a:pPr>
            <a:r>
              <a:rPr lang="tr-TR" sz="2400" dirty="0" smtClean="0">
                <a:latin typeface="Cambria" pitchFamily="18" charset="0"/>
                <a:cs typeface="Times New Roman" pitchFamily="18" charset="0"/>
              </a:rPr>
              <a:t>Okulda sağlık eğitimi yapılabilir. </a:t>
            </a:r>
          </a:p>
          <a:p>
            <a:pPr marL="722313" lvl="1" indent="-457200">
              <a:buFont typeface="Wingdings" pitchFamily="2" charset="2"/>
              <a:buChar char="Ø"/>
              <a:tabLst>
                <a:tab pos="630238" algn="l"/>
              </a:tabLst>
            </a:pPr>
            <a:r>
              <a:rPr lang="tr-TR" sz="2400" dirty="0" smtClean="0">
                <a:latin typeface="Cambria" pitchFamily="18" charset="0"/>
                <a:cs typeface="Times New Roman" pitchFamily="18" charset="0"/>
              </a:rPr>
              <a:t>Bulaşıcı hastalıkların görülme ve yayılma hızı daha fazla olabilir. Ancak aşılama gibi  koruyucu önlemler daha kolayca alınabilir.</a:t>
            </a:r>
          </a:p>
          <a:p>
            <a:pPr marL="722313" lvl="1" indent="-457200">
              <a:buFont typeface="Wingdings" pitchFamily="2" charset="2"/>
              <a:buChar char="Ø"/>
              <a:tabLst>
                <a:tab pos="630238" algn="l"/>
              </a:tabLst>
            </a:pPr>
            <a:r>
              <a:rPr lang="tr-TR" sz="2400" dirty="0" smtClean="0">
                <a:latin typeface="Cambria" pitchFamily="18" charset="0"/>
                <a:cs typeface="Times New Roman" pitchFamily="18" charset="0"/>
              </a:rPr>
              <a:t>Toplumun sosyal yapısında okulun önemli bir yeri vardır.</a:t>
            </a:r>
          </a:p>
          <a:p>
            <a:pPr marL="722313" lvl="1" indent="-457200">
              <a:buFont typeface="Wingdings" pitchFamily="2" charset="2"/>
              <a:buChar char="Ø"/>
              <a:tabLst>
                <a:tab pos="630238" algn="l"/>
              </a:tabLst>
            </a:pPr>
            <a:r>
              <a:rPr lang="tr-TR" sz="2400" dirty="0" smtClean="0">
                <a:latin typeface="Cambria" pitchFamily="18" charset="0"/>
                <a:cs typeface="Times New Roman" pitchFamily="18" charset="0"/>
              </a:rPr>
              <a:t>Sağlıklı bir toplum hedefler.</a:t>
            </a:r>
          </a:p>
          <a:p>
            <a:pPr marL="722313" lvl="1" indent="-457200">
              <a:buFont typeface="Wingdings" pitchFamily="2" charset="2"/>
              <a:buChar char="Ø"/>
              <a:tabLst>
                <a:tab pos="630238" algn="l"/>
              </a:tabLst>
            </a:pPr>
            <a:r>
              <a:rPr lang="tr-TR" sz="2400" dirty="0" smtClean="0">
                <a:latin typeface="Cambria" pitchFamily="18" charset="0"/>
                <a:cs typeface="Times New Roman" pitchFamily="18" charset="0"/>
              </a:rPr>
              <a:t>Ülke ekonomisine katkısı büyüktür.</a:t>
            </a:r>
          </a:p>
          <a:p>
            <a:pPr marL="803275" lvl="1" indent="-514350">
              <a:tabLst>
                <a:tab pos="542925" algn="l"/>
              </a:tabLst>
            </a:pPr>
            <a:endParaRPr lang="tr-TR" sz="2400" dirty="0" smtClean="0">
              <a:latin typeface="Times New Roman" pitchFamily="18" charset="0"/>
              <a:cs typeface="Times New Roman" pitchFamily="18" charset="0"/>
            </a:endParaRPr>
          </a:p>
          <a:p>
            <a:pPr marL="542925" lvl="1" indent="-361950">
              <a:lnSpc>
                <a:spcPct val="150000"/>
              </a:lnSpc>
              <a:buFont typeface="Wingdings" pitchFamily="2" charset="2"/>
              <a:buChar char="Ø"/>
              <a:tabLst>
                <a:tab pos="542925" algn="l"/>
              </a:tabLst>
            </a:pPr>
            <a:endParaRPr lang="tr-TR" sz="2200" dirty="0" smtClean="0">
              <a:latin typeface="Cambria" pitchFamily="18" charset="0"/>
              <a:cs typeface="Times New Roman" pitchFamily="18" charset="0"/>
            </a:endParaRPr>
          </a:p>
          <a:p>
            <a:pPr marL="803275" lvl="1" indent="-514350">
              <a:lnSpc>
                <a:spcPct val="150000"/>
              </a:lnSpc>
              <a:tabLst>
                <a:tab pos="542925" algn="l"/>
              </a:tabLst>
            </a:pPr>
            <a:endParaRPr lang="tr-TR" sz="2400" dirty="0" smtClean="0">
              <a:latin typeface="Times New Roman" pitchFamily="18" charset="0"/>
              <a:cs typeface="Times New Roman" pitchFamily="18" charset="0"/>
            </a:endParaRPr>
          </a:p>
          <a:p>
            <a:pPr marL="514350" indent="-514350"/>
            <a:endParaRPr lang="tr-TR" sz="2000" dirty="0" smtClean="0">
              <a:latin typeface="Times New Roman" pitchFamily="18" charset="0"/>
              <a:cs typeface="Times New Roman" pitchFamily="18" charset="0"/>
            </a:endParaRPr>
          </a:p>
          <a:p>
            <a:pPr marL="514350" indent="-514350">
              <a:buFont typeface="+mj-lt"/>
              <a:buAutoNum type="arabicPeriod"/>
            </a:pPr>
            <a:endParaRPr lang="tr-TR" sz="2000" dirty="0" smtClean="0">
              <a:latin typeface="Times New Roman" pitchFamily="18" charset="0"/>
              <a:cs typeface="Times New Roman" pitchFamily="18" charset="0"/>
            </a:endParaRPr>
          </a:p>
          <a:p>
            <a:pPr marL="514350" indent="-514350">
              <a:buFont typeface="+mj-lt"/>
              <a:buAutoNum type="arabicPeriod"/>
            </a:pPr>
            <a:endParaRPr lang="tr-TR" sz="2000" dirty="0" smtClean="0">
              <a:latin typeface="Times New Roman" pitchFamily="18" charset="0"/>
              <a:cs typeface="Times New Roman" pitchFamily="18" charset="0"/>
            </a:endParaRPr>
          </a:p>
          <a:p>
            <a:pPr marL="514350" indent="-514350">
              <a:buFont typeface="+mj-lt"/>
              <a:buAutoNum type="arabicPeriod"/>
            </a:pPr>
            <a:endParaRPr lang="tr-T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18205" y="428625"/>
            <a:ext cx="7092950" cy="461963"/>
          </a:xfrm>
          <a:prstGeom prst="rect">
            <a:avLst/>
          </a:prstGeom>
          <a:noFill/>
          <a:ln w="9525">
            <a:noFill/>
            <a:miter lim="800000"/>
            <a:headEnd/>
            <a:tailEnd/>
          </a:ln>
        </p:spPr>
        <p:txBody>
          <a:bodyPr>
            <a:spAutoFit/>
          </a:bodyPr>
          <a:lstStyle/>
          <a:p>
            <a:pPr algn="ctr">
              <a:spcBef>
                <a:spcPct val="50000"/>
              </a:spcBef>
            </a:pPr>
            <a:r>
              <a:rPr lang="tr-TR" sz="2400" b="1" dirty="0" smtClean="0">
                <a:solidFill>
                  <a:schemeClr val="bg1"/>
                </a:solidFill>
                <a:latin typeface="Cambria" pitchFamily="18" charset="0"/>
                <a:cs typeface="Times New Roman" pitchFamily="18" charset="0"/>
              </a:rPr>
              <a:t>OKUL SAĞLIĞI ÇALIŞMALARI</a:t>
            </a:r>
            <a:endParaRPr lang="tr-TR" sz="2400" b="1" dirty="0">
              <a:solidFill>
                <a:schemeClr val="bg1"/>
              </a:solidFill>
              <a:latin typeface="Cambria" pitchFamily="18" charset="0"/>
              <a:cs typeface="Times New Roman" pitchFamily="18" charset="0"/>
            </a:endParaRPr>
          </a:p>
        </p:txBody>
      </p:sp>
      <p:sp>
        <p:nvSpPr>
          <p:cNvPr id="9" name="8 Dikdörtgen"/>
          <p:cNvSpPr/>
          <p:nvPr/>
        </p:nvSpPr>
        <p:spPr>
          <a:xfrm>
            <a:off x="251520" y="548680"/>
            <a:ext cx="8207202" cy="6546407"/>
          </a:xfrm>
          <a:prstGeom prst="rect">
            <a:avLst/>
          </a:prstGeom>
        </p:spPr>
        <p:txBody>
          <a:bodyPr wrap="square">
            <a:spAutoFit/>
          </a:bodyPr>
          <a:lstStyle/>
          <a:p>
            <a:pPr marL="514350" indent="-514350"/>
            <a:endParaRPr lang="tr-TR" sz="2000" dirty="0" smtClean="0">
              <a:latin typeface="Times New Roman" pitchFamily="18" charset="0"/>
              <a:cs typeface="Times New Roman" pitchFamily="18" charset="0"/>
            </a:endParaRPr>
          </a:p>
          <a:p>
            <a:pPr marL="342900" indent="-342900">
              <a:lnSpc>
                <a:spcPct val="90000"/>
              </a:lnSpc>
              <a:spcBef>
                <a:spcPct val="20000"/>
              </a:spcBef>
              <a:buFontTx/>
              <a:buChar char="•"/>
              <a:defRPr/>
            </a:pPr>
            <a:endParaRPr lang="tr-TR" sz="2200" kern="0" dirty="0" smtClean="0">
              <a:latin typeface="Cambria" pitchFamily="18" charset="0"/>
              <a:cs typeface="Times New Roman" pitchFamily="18" charset="0"/>
            </a:endParaRPr>
          </a:p>
          <a:p>
            <a:pPr marL="342900" indent="-342900">
              <a:lnSpc>
                <a:spcPct val="90000"/>
              </a:lnSpc>
              <a:spcBef>
                <a:spcPct val="20000"/>
              </a:spcBef>
              <a:buFontTx/>
              <a:buChar char="•"/>
              <a:defRPr/>
            </a:pPr>
            <a:r>
              <a:rPr lang="tr-TR" sz="2400" kern="0" dirty="0" smtClean="0">
                <a:latin typeface="Cambria" pitchFamily="18" charset="0"/>
                <a:cs typeface="Times New Roman" pitchFamily="18" charset="0"/>
              </a:rPr>
              <a:t>Türkiye’de okul sağlığı ile ilgili uygulamalardan Sağlık Bakanlığı  ve Millî Eğitim Bakanlığı  sorumludur.</a:t>
            </a:r>
          </a:p>
          <a:p>
            <a:pPr marL="342900" indent="-342900">
              <a:lnSpc>
                <a:spcPct val="90000"/>
              </a:lnSpc>
              <a:spcBef>
                <a:spcPct val="20000"/>
              </a:spcBef>
              <a:buFontTx/>
              <a:buChar char="•"/>
              <a:defRPr/>
            </a:pPr>
            <a:r>
              <a:rPr lang="tr-TR" sz="2400" kern="0" dirty="0" smtClean="0">
                <a:latin typeface="Cambria" pitchFamily="18" charset="0"/>
                <a:cs typeface="Times New Roman" pitchFamily="18" charset="0"/>
              </a:rPr>
              <a:t>Okul sağlığı programında:</a:t>
            </a:r>
          </a:p>
          <a:p>
            <a:pPr marL="342900" indent="-342900">
              <a:lnSpc>
                <a:spcPct val="90000"/>
              </a:lnSpc>
              <a:spcBef>
                <a:spcPct val="20000"/>
              </a:spcBef>
              <a:defRPr/>
            </a:pPr>
            <a:r>
              <a:rPr lang="tr-TR" sz="2400" kern="0" dirty="0" smtClean="0">
                <a:latin typeface="Cambria" pitchFamily="18" charset="0"/>
                <a:cs typeface="Times New Roman" pitchFamily="18" charset="0"/>
              </a:rPr>
              <a:t>	1-Okul sağlığı hizmetleri,</a:t>
            </a:r>
          </a:p>
          <a:p>
            <a:pPr marL="342900" indent="-342900">
              <a:lnSpc>
                <a:spcPct val="90000"/>
              </a:lnSpc>
              <a:spcBef>
                <a:spcPct val="20000"/>
              </a:spcBef>
              <a:defRPr/>
            </a:pPr>
            <a:r>
              <a:rPr lang="tr-TR" sz="2400" kern="0" dirty="0" smtClean="0">
                <a:latin typeface="Cambria" pitchFamily="18" charset="0"/>
                <a:cs typeface="Times New Roman" pitchFamily="18" charset="0"/>
              </a:rPr>
              <a:t>	2-Sağlık eğitimi çalışmaları,</a:t>
            </a:r>
          </a:p>
          <a:p>
            <a:pPr marL="342900" indent="-342900">
              <a:lnSpc>
                <a:spcPct val="90000"/>
              </a:lnSpc>
              <a:spcBef>
                <a:spcPct val="20000"/>
              </a:spcBef>
              <a:defRPr/>
            </a:pPr>
            <a:r>
              <a:rPr lang="tr-TR" sz="2400" kern="0" dirty="0" smtClean="0">
                <a:latin typeface="Cambria" pitchFamily="18" charset="0"/>
                <a:cs typeface="Times New Roman" pitchFamily="18" charset="0"/>
              </a:rPr>
              <a:t>	3-Okul ve çevresinin çevre sağlığına uygunluğu ve geliştirilmesi çalışmaları, </a:t>
            </a:r>
          </a:p>
          <a:p>
            <a:pPr marL="342900" indent="-342900">
              <a:lnSpc>
                <a:spcPct val="90000"/>
              </a:lnSpc>
              <a:spcBef>
                <a:spcPct val="20000"/>
              </a:spcBef>
              <a:defRPr/>
            </a:pPr>
            <a:r>
              <a:rPr lang="tr-TR" sz="2400" kern="0" dirty="0" smtClean="0">
                <a:latin typeface="Cambria" pitchFamily="18" charset="0"/>
                <a:cs typeface="Times New Roman" pitchFamily="18" charset="0"/>
              </a:rPr>
              <a:t>	4-Okul sağlığı kayıtlarının tutulması çalışmaları yer almaktadır.  </a:t>
            </a:r>
          </a:p>
          <a:p>
            <a:pPr marL="803275" lvl="1" indent="-514350">
              <a:tabLst>
                <a:tab pos="542925" algn="l"/>
              </a:tabLst>
            </a:pPr>
            <a:endParaRPr lang="tr-TR" sz="2400" dirty="0" smtClean="0">
              <a:latin typeface="Times New Roman" pitchFamily="18" charset="0"/>
              <a:cs typeface="Times New Roman" pitchFamily="18" charset="0"/>
            </a:endParaRPr>
          </a:p>
          <a:p>
            <a:pPr marL="803275" lvl="1" indent="-514350">
              <a:tabLst>
                <a:tab pos="542925" algn="l"/>
              </a:tabLst>
            </a:pPr>
            <a:endParaRPr lang="tr-TR" sz="2400" dirty="0" smtClean="0">
              <a:latin typeface="Times New Roman" pitchFamily="18" charset="0"/>
              <a:cs typeface="Times New Roman" pitchFamily="18" charset="0"/>
            </a:endParaRPr>
          </a:p>
          <a:p>
            <a:pPr marL="803275" lvl="1" indent="-514350">
              <a:tabLst>
                <a:tab pos="542925" algn="l"/>
              </a:tabLst>
            </a:pPr>
            <a:endParaRPr lang="tr-TR" sz="2400" dirty="0" smtClean="0">
              <a:latin typeface="Times New Roman" pitchFamily="18" charset="0"/>
              <a:cs typeface="Times New Roman" pitchFamily="18" charset="0"/>
            </a:endParaRPr>
          </a:p>
          <a:p>
            <a:pPr marL="514350" indent="-514350"/>
            <a:endParaRPr lang="tr-TR" sz="2000" dirty="0" smtClean="0">
              <a:latin typeface="Times New Roman" pitchFamily="18" charset="0"/>
              <a:cs typeface="Times New Roman" pitchFamily="18" charset="0"/>
            </a:endParaRPr>
          </a:p>
          <a:p>
            <a:pPr marL="514350" indent="-514350">
              <a:buFont typeface="+mj-lt"/>
              <a:buAutoNum type="arabicPeriod"/>
            </a:pPr>
            <a:endParaRPr lang="tr-TR" sz="2000" dirty="0" smtClean="0">
              <a:latin typeface="Times New Roman" pitchFamily="18" charset="0"/>
              <a:cs typeface="Times New Roman" pitchFamily="18" charset="0"/>
            </a:endParaRPr>
          </a:p>
          <a:p>
            <a:pPr marL="514350" indent="-514350">
              <a:buFont typeface="+mj-lt"/>
              <a:buAutoNum type="arabicPeriod"/>
            </a:pPr>
            <a:endParaRPr lang="tr-TR" sz="2000" dirty="0" smtClean="0">
              <a:latin typeface="Times New Roman" pitchFamily="18" charset="0"/>
              <a:cs typeface="Times New Roman" pitchFamily="18" charset="0"/>
            </a:endParaRPr>
          </a:p>
          <a:p>
            <a:pPr marL="514350" indent="-514350">
              <a:buFont typeface="+mj-lt"/>
              <a:buAutoNum type="arabicPeriod"/>
            </a:pPr>
            <a:endParaRPr lang="tr-TR" sz="2000" dirty="0" smtClean="0">
              <a:latin typeface="Times New Roman" pitchFamily="18" charset="0"/>
              <a:cs typeface="Times New Roman" pitchFamily="18" charset="0"/>
            </a:endParaRPr>
          </a:p>
        </p:txBody>
      </p:sp>
      <p:pic>
        <p:nvPicPr>
          <p:cNvPr id="20482" name="Picture 2" descr="http://im4-tub-tr.yandex.net/i?id=97166244-03-72&amp;n=21"/>
          <p:cNvPicPr>
            <a:picLocks noChangeAspect="1" noChangeArrowheads="1"/>
          </p:cNvPicPr>
          <p:nvPr/>
        </p:nvPicPr>
        <p:blipFill>
          <a:blip r:embed="rId4" cstate="print"/>
          <a:srcRect/>
          <a:stretch>
            <a:fillRect/>
          </a:stretch>
        </p:blipFill>
        <p:spPr bwMode="auto">
          <a:xfrm>
            <a:off x="323528" y="4941168"/>
            <a:ext cx="2106566" cy="1404377"/>
          </a:xfrm>
          <a:prstGeom prst="rect">
            <a:avLst/>
          </a:prstGeom>
          <a:noFill/>
        </p:spPr>
      </p:pic>
      <p:pic>
        <p:nvPicPr>
          <p:cNvPr id="20484" name="Picture 4" descr="http://im0-tub-tr.yandex.net/i?id=503631845-38-72&amp;n=21"/>
          <p:cNvPicPr>
            <a:picLocks noChangeAspect="1" noChangeArrowheads="1"/>
          </p:cNvPicPr>
          <p:nvPr/>
        </p:nvPicPr>
        <p:blipFill>
          <a:blip r:embed="rId5" cstate="print"/>
          <a:srcRect/>
          <a:stretch>
            <a:fillRect/>
          </a:stretch>
        </p:blipFill>
        <p:spPr bwMode="auto">
          <a:xfrm>
            <a:off x="2555776" y="4869160"/>
            <a:ext cx="2016224" cy="1535196"/>
          </a:xfrm>
          <a:prstGeom prst="rect">
            <a:avLst/>
          </a:prstGeom>
          <a:noFill/>
        </p:spPr>
      </p:pic>
      <p:pic>
        <p:nvPicPr>
          <p:cNvPr id="20488" name="Picture 8" descr="http://im0-tub-tr.yandex.net/i?id=358200403-28-72&amp;n=21"/>
          <p:cNvPicPr>
            <a:picLocks noChangeAspect="1" noChangeArrowheads="1"/>
          </p:cNvPicPr>
          <p:nvPr/>
        </p:nvPicPr>
        <p:blipFill>
          <a:blip r:embed="rId6" cstate="print"/>
          <a:srcRect/>
          <a:stretch>
            <a:fillRect/>
          </a:stretch>
        </p:blipFill>
        <p:spPr bwMode="auto">
          <a:xfrm>
            <a:off x="6804248" y="4869160"/>
            <a:ext cx="1886158" cy="1436161"/>
          </a:xfrm>
          <a:prstGeom prst="rect">
            <a:avLst/>
          </a:prstGeom>
          <a:noFill/>
        </p:spPr>
      </p:pic>
      <p:pic>
        <p:nvPicPr>
          <p:cNvPr id="10" name="Picture 4" descr="http://www.beslenme.saglik.gov.tr/content/images/home/beyaz_bayrak.jpg"/>
          <p:cNvPicPr>
            <a:picLocks noChangeAspect="1" noChangeArrowheads="1"/>
          </p:cNvPicPr>
          <p:nvPr/>
        </p:nvPicPr>
        <p:blipFill>
          <a:blip r:embed="rId7" cstate="print"/>
          <a:srcRect/>
          <a:stretch>
            <a:fillRect/>
          </a:stretch>
        </p:blipFill>
        <p:spPr bwMode="auto">
          <a:xfrm>
            <a:off x="4644008" y="4869160"/>
            <a:ext cx="1968219" cy="147616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043608" y="260648"/>
            <a:ext cx="7092950" cy="1015663"/>
          </a:xfrm>
          <a:prstGeom prst="rect">
            <a:avLst/>
          </a:prstGeom>
          <a:noFill/>
          <a:ln w="9525">
            <a:noFill/>
            <a:miter lim="800000"/>
            <a:headEnd/>
            <a:tailEnd/>
          </a:ln>
        </p:spPr>
        <p:txBody>
          <a:bodyPr>
            <a:spAutoFit/>
          </a:bodyPr>
          <a:lstStyle/>
          <a:p>
            <a:pPr algn="ctr">
              <a:spcBef>
                <a:spcPct val="50000"/>
              </a:spcBef>
            </a:pPr>
            <a:r>
              <a:rPr lang="tr-TR" sz="2400" b="1" dirty="0" smtClean="0">
                <a:solidFill>
                  <a:schemeClr val="bg1"/>
                </a:solidFill>
                <a:latin typeface="Cambria" pitchFamily="18" charset="0"/>
                <a:cs typeface="Times New Roman" pitchFamily="18" charset="0"/>
              </a:rPr>
              <a:t>BEYAZ BAYRAK PROJESİ</a:t>
            </a:r>
          </a:p>
          <a:p>
            <a:pPr algn="ctr">
              <a:spcBef>
                <a:spcPct val="50000"/>
              </a:spcBef>
            </a:pPr>
            <a:endParaRPr lang="tr-TR" sz="2400" b="1" dirty="0">
              <a:solidFill>
                <a:schemeClr val="bg1"/>
              </a:solidFill>
              <a:latin typeface="Cambria" pitchFamily="18" charset="0"/>
              <a:cs typeface="Times New Roman" pitchFamily="18" charset="0"/>
            </a:endParaRPr>
          </a:p>
        </p:txBody>
      </p:sp>
      <p:sp>
        <p:nvSpPr>
          <p:cNvPr id="7170" name="Rectangle 2"/>
          <p:cNvSpPr>
            <a:spLocks noChangeArrowheads="1"/>
          </p:cNvSpPr>
          <p:nvPr/>
        </p:nvSpPr>
        <p:spPr bwMode="auto">
          <a:xfrm>
            <a:off x="179512" y="2924944"/>
            <a:ext cx="8964488" cy="5416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42900" algn="ctr" fontAlgn="base">
              <a:spcBef>
                <a:spcPct val="0"/>
              </a:spcBef>
              <a:spcAft>
                <a:spcPct val="0"/>
              </a:spcAft>
              <a:tabLst>
                <a:tab pos="-3048000" algn="l"/>
                <a:tab pos="571500" algn="l"/>
              </a:tabLst>
            </a:pPr>
            <a:endParaRPr lang="tr-TR" sz="2400" b="1" dirty="0" smtClean="0">
              <a:latin typeface="Times New Roman" pitchFamily="18" charset="0"/>
              <a:ea typeface="Times New Roman" pitchFamily="18" charset="0"/>
              <a:cs typeface="Times New Roman" pitchFamily="18" charset="0"/>
            </a:endParaRPr>
          </a:p>
          <a:p>
            <a:pPr indent="342900" algn="just" fontAlgn="base">
              <a:spcBef>
                <a:spcPct val="0"/>
              </a:spcBef>
              <a:spcAft>
                <a:spcPct val="0"/>
              </a:spcAft>
              <a:tabLst>
                <a:tab pos="-3048000" algn="l"/>
                <a:tab pos="571500" algn="l"/>
              </a:tabLst>
            </a:pPr>
            <a:r>
              <a:rPr lang="tr-TR" sz="2200" dirty="0" smtClean="0">
                <a:latin typeface="Cambria" pitchFamily="18" charset="0"/>
              </a:rPr>
              <a:t>	</a:t>
            </a:r>
            <a:r>
              <a:rPr lang="tr-TR" sz="2400" dirty="0" smtClean="0">
                <a:latin typeface="Cambria" pitchFamily="18" charset="0"/>
              </a:rPr>
              <a:t>03.08.2006 tarihinde Millî Eğitim Bakanlığı ile Sağlık Bakanlığı arasında “</a:t>
            </a:r>
            <a:r>
              <a:rPr lang="tr-TR" sz="2400" b="1" dirty="0" smtClean="0">
                <a:latin typeface="Cambria" pitchFamily="18" charset="0"/>
              </a:rPr>
              <a:t>Beyaz Bayrak İşbirliği Protokolü</a:t>
            </a:r>
            <a:r>
              <a:rPr lang="tr-TR" sz="2400" dirty="0" smtClean="0">
                <a:latin typeface="Cambria" pitchFamily="18" charset="0"/>
              </a:rPr>
              <a:t>” imzalanmış olup süresi dolan protokol 10.11.2010 ve 05.06.2015 tarihlerinde yeniden imzalanarak uygulamaya konulmuştur.</a:t>
            </a:r>
          </a:p>
          <a:p>
            <a:pPr lvl="0" indent="342900" algn="just" fontAlgn="base">
              <a:spcBef>
                <a:spcPct val="0"/>
              </a:spcBef>
              <a:spcAft>
                <a:spcPct val="0"/>
              </a:spcAft>
              <a:tabLst>
                <a:tab pos="-3048000" algn="l"/>
                <a:tab pos="571500" algn="l"/>
              </a:tabLst>
            </a:pPr>
            <a:r>
              <a:rPr lang="tr-TR" sz="2400" dirty="0" smtClean="0">
                <a:ea typeface="Times New Roman" pitchFamily="18" charset="0"/>
                <a:cs typeface="Times New Roman" pitchFamily="18" charset="0"/>
              </a:rPr>
              <a:t>	</a:t>
            </a:r>
            <a:r>
              <a:rPr lang="tr-TR" sz="2400" dirty="0" smtClean="0">
                <a:latin typeface="Cambria" pitchFamily="18" charset="0"/>
              </a:rPr>
              <a:t>Protokolün ilk imzalandığı tarihten bu güne kadar elimizdeki verilere göre 9050 okul Beyaz Bayrak almaya hak kazanmıştır.</a:t>
            </a:r>
          </a:p>
          <a:p>
            <a:pPr lvl="0" indent="342900" algn="just" fontAlgn="base">
              <a:spcBef>
                <a:spcPct val="0"/>
              </a:spcBef>
              <a:spcAft>
                <a:spcPct val="0"/>
              </a:spcAft>
              <a:tabLst>
                <a:tab pos="-3048000" algn="l"/>
                <a:tab pos="571500" algn="l"/>
              </a:tabLst>
            </a:pPr>
            <a:r>
              <a:rPr lang="tr-TR" sz="2400" dirty="0" smtClean="0">
                <a:latin typeface="Cambria" pitchFamily="18" charset="0"/>
              </a:rPr>
              <a:t>	Millî Eğitim İstatistikleri, Örgün Eğitim  2015/’16’ ya göre  okul/kurum sayısı 61.201 </a:t>
            </a:r>
            <a:r>
              <a:rPr lang="tr-TR" sz="2400" dirty="0" err="1" smtClean="0">
                <a:latin typeface="Cambria" pitchFamily="18" charset="0"/>
              </a:rPr>
              <a:t>dir</a:t>
            </a:r>
            <a:r>
              <a:rPr lang="tr-TR" sz="2400" dirty="0" smtClean="0">
                <a:latin typeface="Cambria" pitchFamily="18" charset="0"/>
              </a:rPr>
              <a:t>.  Beyaz Bayrak Alan okul/kurum sayısı %14,8’lik bir orana tekabül etmektedir.</a:t>
            </a:r>
          </a:p>
          <a:p>
            <a:pPr marR="0" lvl="0" indent="265113" defTabSz="914400" rtl="0" eaLnBrk="0" fontAlgn="base" latinLnBrk="0" hangingPunct="0">
              <a:spcBef>
                <a:spcPct val="0"/>
              </a:spcBef>
              <a:spcAft>
                <a:spcPct val="0"/>
              </a:spcAft>
              <a:buClrTx/>
              <a:buSzTx/>
              <a:tabLst>
                <a:tab pos="-3048000" algn="l"/>
                <a:tab pos="357188" algn="l"/>
              </a:tabLst>
            </a:pPr>
            <a:endParaRPr lang="tr-TR" sz="2200" dirty="0" smtClean="0">
              <a:latin typeface="Cambria"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3048000" algn="l"/>
                <a:tab pos="571500" algn="l"/>
              </a:tabLst>
            </a:pPr>
            <a:endParaRPr kumimoji="0" lang="tr-TR" sz="2200" b="0" i="0" u="none" strike="noStrike" cap="none" normalizeH="0" baseline="0" dirty="0" smtClean="0">
              <a:ln>
                <a:noFill/>
              </a:ln>
              <a:solidFill>
                <a:schemeClr val="tx1"/>
              </a:solidFill>
              <a:effectLst/>
              <a:latin typeface="Cambria" pitchFamily="18"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3048000" algn="l"/>
                <a:tab pos="571500" algn="l"/>
              </a:tabLst>
            </a:pPr>
            <a:endParaRPr lang="tr-TR" sz="2200" dirty="0" smtClean="0">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3048000" algn="l"/>
                <a:tab pos="571500" algn="l"/>
              </a:tabLst>
            </a:pPr>
            <a:endParaRPr kumimoji="0" lang="tr-TR"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3048000" algn="l"/>
                <a:tab pos="571500" algn="l"/>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178" name="Picture 2" descr="http://mebk12.meb.gov.tr/meb_iys_dosyalar/02/05/974079/resimler/2013_06/04002426_beyazbayrak.jpg"/>
          <p:cNvPicPr>
            <a:picLocks noChangeAspect="1" noChangeArrowheads="1"/>
          </p:cNvPicPr>
          <p:nvPr/>
        </p:nvPicPr>
        <p:blipFill>
          <a:blip r:embed="rId4" cstate="print"/>
          <a:srcRect/>
          <a:stretch>
            <a:fillRect/>
          </a:stretch>
        </p:blipFill>
        <p:spPr bwMode="auto">
          <a:xfrm>
            <a:off x="251520" y="1124744"/>
            <a:ext cx="2808312" cy="1872208"/>
          </a:xfrm>
          <a:prstGeom prst="rect">
            <a:avLst/>
          </a:prstGeom>
          <a:noFill/>
        </p:spPr>
      </p:pic>
      <p:pic>
        <p:nvPicPr>
          <p:cNvPr id="50180" name="Picture 4" descr="https://encrypted-tbn0.gstatic.com/images?q=tbn:ANd9GcQ5VFDHQdGKM884KYURmvAiyzVtcmg8Ov8V0p_61RlY5liDxx6u1A"/>
          <p:cNvPicPr>
            <a:picLocks noChangeAspect="1" noChangeArrowheads="1"/>
          </p:cNvPicPr>
          <p:nvPr/>
        </p:nvPicPr>
        <p:blipFill>
          <a:blip r:embed="rId5" cstate="print"/>
          <a:srcRect/>
          <a:stretch>
            <a:fillRect/>
          </a:stretch>
        </p:blipFill>
        <p:spPr bwMode="auto">
          <a:xfrm>
            <a:off x="6012160" y="1052736"/>
            <a:ext cx="2832700" cy="19442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0" r="-11000"/>
          </a:stretch>
        </a:blipFill>
        <a:effectLst/>
      </p:bgPr>
    </p:bg>
    <p:spTree>
      <p:nvGrpSpPr>
        <p:cNvPr id="1" name=""/>
        <p:cNvGrpSpPr/>
        <p:nvPr/>
      </p:nvGrpSpPr>
      <p:grpSpPr>
        <a:xfrm>
          <a:off x="0" y="0"/>
          <a:ext cx="0" cy="0"/>
          <a:chOff x="0" y="0"/>
          <a:chExt cx="0" cy="0"/>
        </a:xfrm>
      </p:grpSpPr>
      <p:sp>
        <p:nvSpPr>
          <p:cNvPr id="73" name="Text Box 3"/>
          <p:cNvSpPr txBox="1">
            <a:spLocks noChangeArrowheads="1"/>
          </p:cNvSpPr>
          <p:nvPr/>
        </p:nvSpPr>
        <p:spPr bwMode="auto">
          <a:xfrm>
            <a:off x="1071538" y="214291"/>
            <a:ext cx="7143800" cy="461665"/>
          </a:xfrm>
          <a:prstGeom prst="rect">
            <a:avLst/>
          </a:prstGeom>
          <a:noFill/>
          <a:ln w="9525">
            <a:noFill/>
            <a:miter lim="800000"/>
            <a:headEnd/>
            <a:tailEnd/>
          </a:ln>
        </p:spPr>
        <p:txBody>
          <a:bodyPr wrap="square">
            <a:spAutoFit/>
          </a:bodyPr>
          <a:lstStyle/>
          <a:p>
            <a:pPr algn="ctr">
              <a:spcBef>
                <a:spcPct val="50000"/>
              </a:spcBef>
            </a:pPr>
            <a:r>
              <a:rPr lang="tr-TR" sz="2400" b="1" dirty="0" smtClean="0">
                <a:solidFill>
                  <a:schemeClr val="bg1"/>
                </a:solidFill>
                <a:latin typeface="Cambria" pitchFamily="18" charset="0"/>
                <a:cs typeface="Times New Roman" pitchFamily="18" charset="0"/>
              </a:rPr>
              <a:t>BEYAZ BAYRAK PROJESİ</a:t>
            </a:r>
            <a:endParaRPr lang="tr-TR" sz="2400" b="1" dirty="0">
              <a:solidFill>
                <a:schemeClr val="bg1"/>
              </a:solidFill>
              <a:latin typeface="Cambria" pitchFamily="18" charset="0"/>
              <a:cs typeface="Times New Roman" pitchFamily="18" charset="0"/>
            </a:endParaRPr>
          </a:p>
        </p:txBody>
      </p:sp>
      <p:sp>
        <p:nvSpPr>
          <p:cNvPr id="3" name="2 Dikdörtgen"/>
          <p:cNvSpPr/>
          <p:nvPr/>
        </p:nvSpPr>
        <p:spPr>
          <a:xfrm>
            <a:off x="251520" y="3789040"/>
            <a:ext cx="8388424" cy="3108543"/>
          </a:xfrm>
          <a:prstGeom prst="rect">
            <a:avLst/>
          </a:prstGeom>
        </p:spPr>
        <p:txBody>
          <a:bodyPr wrap="square">
            <a:spAutoFit/>
          </a:bodyPr>
          <a:lstStyle/>
          <a:p>
            <a:pPr lvl="0" indent="342900" algn="just" fontAlgn="base">
              <a:spcBef>
                <a:spcPct val="0"/>
              </a:spcBef>
              <a:spcAft>
                <a:spcPct val="0"/>
              </a:spcAft>
              <a:tabLst>
                <a:tab pos="-3048000" algn="l"/>
                <a:tab pos="571500" algn="l"/>
              </a:tabLst>
            </a:pPr>
            <a:endParaRPr lang="tr-TR" sz="2000" dirty="0" smtClean="0">
              <a:ea typeface="Times New Roman" pitchFamily="18" charset="0"/>
              <a:cs typeface="Times New Roman" pitchFamily="18" charset="0"/>
            </a:endParaRPr>
          </a:p>
          <a:p>
            <a:pPr lvl="0" indent="342900" algn="ctr" fontAlgn="base">
              <a:spcBef>
                <a:spcPct val="0"/>
              </a:spcBef>
              <a:spcAft>
                <a:spcPct val="0"/>
              </a:spcAft>
              <a:tabLst>
                <a:tab pos="-3048000" algn="l"/>
                <a:tab pos="571500" algn="l"/>
              </a:tabLst>
            </a:pPr>
            <a:r>
              <a:rPr lang="tr-TR" sz="2400" b="1" dirty="0" smtClean="0">
                <a:ea typeface="Times New Roman" pitchFamily="18" charset="0"/>
                <a:cs typeface="Times New Roman" pitchFamily="18" charset="0"/>
              </a:rPr>
              <a:t>Projenin Amacı</a:t>
            </a:r>
          </a:p>
          <a:p>
            <a:pPr lvl="0" indent="342900" algn="just" fontAlgn="base">
              <a:spcBef>
                <a:spcPct val="0"/>
              </a:spcBef>
              <a:spcAft>
                <a:spcPct val="0"/>
              </a:spcAft>
              <a:tabLst>
                <a:tab pos="-3048000" algn="l"/>
                <a:tab pos="571500" algn="l"/>
              </a:tabLst>
            </a:pPr>
            <a:endParaRPr lang="tr-TR" sz="2000" dirty="0" smtClean="0">
              <a:ea typeface="Times New Roman" pitchFamily="18" charset="0"/>
              <a:cs typeface="Times New Roman" pitchFamily="18" charset="0"/>
            </a:endParaRPr>
          </a:p>
          <a:p>
            <a:pPr lvl="0" indent="342900" algn="just" fontAlgn="base">
              <a:spcBef>
                <a:spcPct val="0"/>
              </a:spcBef>
              <a:spcAft>
                <a:spcPct val="0"/>
              </a:spcAft>
              <a:tabLst>
                <a:tab pos="-3048000" algn="l"/>
                <a:tab pos="571500" algn="l"/>
              </a:tabLst>
            </a:pPr>
            <a:r>
              <a:rPr lang="tr-TR" sz="2200" dirty="0" smtClean="0">
                <a:latin typeface="Cambria" pitchFamily="18" charset="0"/>
                <a:ea typeface="Times New Roman" pitchFamily="18" charset="0"/>
                <a:cs typeface="Times New Roman" pitchFamily="18" charset="0"/>
              </a:rPr>
              <a:t>Millî Eğitim Bakanlığına bağlı </a:t>
            </a:r>
            <a:r>
              <a:rPr lang="tr-TR" sz="2200" dirty="0" smtClean="0">
                <a:latin typeface="Cambria" pitchFamily="18" charset="0"/>
              </a:rPr>
              <a:t>örgün ve yaygın eğitim kurumlarının temizlik ve hijyen konusunda teşvik edilmesi, okul sağlığının daha iyi düzeye çıkarılması, yaşam kalitesinin yükseltilmesi ve yeterli eğitim almış sağlıklı nesiller yetiştirilmesi amaçlanmaktadır.</a:t>
            </a:r>
          </a:p>
          <a:p>
            <a:pPr lvl="0" indent="342900" algn="just" fontAlgn="base">
              <a:spcBef>
                <a:spcPct val="0"/>
              </a:spcBef>
              <a:spcAft>
                <a:spcPct val="0"/>
              </a:spcAft>
              <a:tabLst>
                <a:tab pos="-3048000" algn="l"/>
                <a:tab pos="571500" algn="l"/>
              </a:tabLst>
            </a:pPr>
            <a:endParaRPr lang="tr-TR" sz="2200" dirty="0" smtClean="0">
              <a:latin typeface="Cambria" pitchFamily="18" charset="0"/>
            </a:endParaRPr>
          </a:p>
        </p:txBody>
      </p:sp>
      <p:pic>
        <p:nvPicPr>
          <p:cNvPr id="4" name="Picture 2" descr="http://mebk12.meb.gov.tr/meb_iys_dosyalar/02/05/974079/resimler/2013_06/04002426_beyazbayrak.jpg"/>
          <p:cNvPicPr>
            <a:picLocks noChangeAspect="1" noChangeArrowheads="1"/>
          </p:cNvPicPr>
          <p:nvPr/>
        </p:nvPicPr>
        <p:blipFill>
          <a:blip r:embed="rId4" cstate="print"/>
          <a:srcRect/>
          <a:stretch>
            <a:fillRect/>
          </a:stretch>
        </p:blipFill>
        <p:spPr bwMode="auto">
          <a:xfrm>
            <a:off x="395536" y="1196752"/>
            <a:ext cx="3024336" cy="2304256"/>
          </a:xfrm>
          <a:prstGeom prst="rect">
            <a:avLst/>
          </a:prstGeom>
          <a:noFill/>
        </p:spPr>
      </p:pic>
      <p:pic>
        <p:nvPicPr>
          <p:cNvPr id="5" name="Picture 4" descr="https://encrypted-tbn0.gstatic.com/images?q=tbn:ANd9GcQ5VFDHQdGKM884KYURmvAiyzVtcmg8Ov8V0p_61RlY5liDxx6u1A"/>
          <p:cNvPicPr>
            <a:picLocks noChangeAspect="1" noChangeArrowheads="1"/>
          </p:cNvPicPr>
          <p:nvPr/>
        </p:nvPicPr>
        <p:blipFill>
          <a:blip r:embed="rId5" cstate="print"/>
          <a:srcRect/>
          <a:stretch>
            <a:fillRect/>
          </a:stretch>
        </p:blipFill>
        <p:spPr bwMode="auto">
          <a:xfrm>
            <a:off x="5220072" y="1196752"/>
            <a:ext cx="3384376" cy="232285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7841</TotalTime>
  <Words>1415</Words>
  <Application>Microsoft Office PowerPoint</Application>
  <PresentationFormat>Ekran Gösterisi (4:3)</PresentationFormat>
  <Paragraphs>343</Paragraphs>
  <Slides>33</Slides>
  <Notes>31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33</vt:i4>
      </vt:variant>
    </vt:vector>
  </HeadingPairs>
  <TitlesOfParts>
    <vt:vector size="39" baseType="lpstr">
      <vt:lpstr>Arial</vt:lpstr>
      <vt:lpstr>Calibri</vt:lpstr>
      <vt:lpstr>Cambria</vt:lpstr>
      <vt:lpstr>Times New Roman</vt:lpstr>
      <vt:lpstr>Wingdings</vt:lpstr>
      <vt:lpstr>Ofis Teması</vt:lpstr>
      <vt:lpstr>     Meslekî ve Teknik Eğitim     Genel Müdürlüğü Öğrenci İşleri ve Sosyal Etkinlikler Daire Başkanlığı   Murat GÜLŞEN Öğretmen/Müdür Yardımcısı mgulsen@meb.gov.tr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Sağlıklı bir nesil yetiştirmek arzusuyla…   13/04/2016 Murat GÜLŞEN Öğretmen/Müdür Yardımcısı mgulsen@meb.gov.tr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  Yeni Bir Sistem Önerisi  (TASLAK)</dc:title>
  <dc:creator>Sedat GUNEYPARLAK</dc:creator>
  <cp:lastModifiedBy>Dr. CH</cp:lastModifiedBy>
  <cp:revision>1055</cp:revision>
  <dcterms:created xsi:type="dcterms:W3CDTF">2012-01-17T12:34:24Z</dcterms:created>
  <dcterms:modified xsi:type="dcterms:W3CDTF">2016-05-18T11:59:02Z</dcterms:modified>
</cp:coreProperties>
</file>